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47" r:id="rId3"/>
    <p:sldId id="291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6" r:id="rId21"/>
    <p:sldId id="369" r:id="rId22"/>
    <p:sldId id="370" r:id="rId23"/>
    <p:sldId id="374" r:id="rId24"/>
    <p:sldId id="375" r:id="rId25"/>
    <p:sldId id="371" r:id="rId26"/>
    <p:sldId id="372" r:id="rId27"/>
    <p:sldId id="373" r:id="rId28"/>
    <p:sldId id="377" r:id="rId29"/>
    <p:sldId id="379" r:id="rId30"/>
    <p:sldId id="378" r:id="rId31"/>
    <p:sldId id="380" r:id="rId32"/>
    <p:sldId id="381" r:id="rId33"/>
    <p:sldId id="382" r:id="rId34"/>
    <p:sldId id="383" r:id="rId35"/>
    <p:sldId id="384" r:id="rId36"/>
    <p:sldId id="389" r:id="rId37"/>
    <p:sldId id="386" r:id="rId38"/>
    <p:sldId id="387" r:id="rId39"/>
    <p:sldId id="3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9"/>
    <p:restoredTop sz="94585"/>
  </p:normalViewPr>
  <p:slideViewPr>
    <p:cSldViewPr snapToGrid="0" snapToObjects="1">
      <p:cViewPr varScale="1">
        <p:scale>
          <a:sx n="77" d="100"/>
          <a:sy n="77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3223C-E92C-FB4A-8CC8-1BEE753871E7}"/>
              </a:ext>
            </a:extLst>
          </p:cNvPr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0D702-99DF-F64D-B653-1FCDB728DF24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apnic.net/vizas/#I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Moving From End-to-End To Per Hop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98B5E-89C7-D547-8DC6-A8BAFEE5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7042034" y="1261206"/>
            <a:ext cx="4678911" cy="3960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System Graph for India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221" y="1114697"/>
            <a:ext cx="6466696" cy="5743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551" y="1293962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https://labs.apnic.net/vizas/#IN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15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129" y="1004018"/>
            <a:ext cx="9443871" cy="5508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CD4EE-4246-444B-8423-FCC10231B887}"/>
              </a:ext>
            </a:extLst>
          </p:cNvPr>
          <p:cNvSpPr txBox="1"/>
          <p:nvPr/>
        </p:nvSpPr>
        <p:spPr>
          <a:xfrm>
            <a:off x="163430" y="3531811"/>
            <a:ext cx="3610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Internet Service Providers (ISP) – </a:t>
            </a:r>
            <a:r>
              <a:rPr lang="en-US" sz="2800" b="1" dirty="0"/>
              <a:t>An AS provides Internet connectivity to another group of </a:t>
            </a:r>
            <a:r>
              <a:rPr lang="en-US" sz="2800" b="1" dirty="0" err="1"/>
              <a:t>ASes</a:t>
            </a:r>
            <a:r>
              <a:rPr lang="en-US" sz="2800" b="1" dirty="0"/>
              <a:t> or end users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72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Peering between ISPs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34" y="1001262"/>
            <a:ext cx="9386272" cy="53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4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Two Nodes over ISPs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63600"/>
            <a:ext cx="8931694" cy="56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34432-55C6-8F46-9502-DAFA9DF2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need to forward data packets from one network to another network via different intermediate networks.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796FA-14FF-FA44-A09F-05C72E2F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 – Basic Principles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729DB1C-22B7-704B-8608-3275FD435646}"/>
              </a:ext>
            </a:extLst>
          </p:cNvPr>
          <p:cNvSpPr/>
          <p:nvPr/>
        </p:nvSpPr>
        <p:spPr>
          <a:xfrm>
            <a:off x="1396538" y="3308465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10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8096534-0A54-A842-8F64-1255804F606A}"/>
              </a:ext>
            </a:extLst>
          </p:cNvPr>
          <p:cNvSpPr/>
          <p:nvPr/>
        </p:nvSpPr>
        <p:spPr>
          <a:xfrm>
            <a:off x="5239789" y="2130828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49267DB-B9B3-544A-A4AB-BB0BAA153FAD}"/>
              </a:ext>
            </a:extLst>
          </p:cNvPr>
          <p:cNvSpPr/>
          <p:nvPr/>
        </p:nvSpPr>
        <p:spPr>
          <a:xfrm>
            <a:off x="4936137" y="5074098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13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1E166D0-05FB-DD4E-AD37-ABF3721EA082}"/>
              </a:ext>
            </a:extLst>
          </p:cNvPr>
          <p:cNvSpPr/>
          <p:nvPr/>
        </p:nvSpPr>
        <p:spPr>
          <a:xfrm>
            <a:off x="9515436" y="3200399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9B3D9-3129-0440-A74C-0640E2FC4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470" y="3633795"/>
            <a:ext cx="806267" cy="546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4C305-CEDC-A942-96C3-A6D2DA3150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655" y="2629090"/>
            <a:ext cx="806267" cy="546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A019E-BB05-0840-98F8-08D5E4C856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003" y="5507494"/>
            <a:ext cx="806267" cy="546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AA401-8BC7-FA48-BE20-176F0A263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202" y="2414581"/>
            <a:ext cx="806267" cy="546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32A81C-A7E5-6340-8963-090F474894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68" y="5234308"/>
            <a:ext cx="806267" cy="546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1476D-6AA2-524E-AEDC-6A8B8A9EE2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676" y="3741861"/>
            <a:ext cx="806267" cy="5463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A601-A2F3-1442-986A-136CD888456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193737" y="2902276"/>
            <a:ext cx="642918" cy="10047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290596-95B6-9F42-82B6-E2D98B6C2A2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193737" y="3906981"/>
            <a:ext cx="339266" cy="187369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5ACBF5-632A-6646-9220-59B0C1D079B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136469" y="2687767"/>
            <a:ext cx="959207" cy="132728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C2BAC9-4FA2-CB40-B0A8-286AC0B34F4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733335" y="4015047"/>
            <a:ext cx="1362341" cy="149244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ADFC045-5267-914B-BE0D-FD44209EFB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41" y="3182954"/>
            <a:ext cx="1122642" cy="9972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A2B0A5-E383-0347-BC77-1B07C0F7E1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592" y="2473740"/>
            <a:ext cx="1010436" cy="897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EEA614-FFF2-D746-A82D-30C27DE0DD07}"/>
              </a:ext>
            </a:extLst>
          </p:cNvPr>
          <p:cNvSpPr txBox="1"/>
          <p:nvPr/>
        </p:nvSpPr>
        <p:spPr>
          <a:xfrm>
            <a:off x="356839" y="4090343"/>
            <a:ext cx="14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Host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077024-9685-7441-BC8D-087C31C0C92E}"/>
              </a:ext>
            </a:extLst>
          </p:cNvPr>
          <p:cNvSpPr txBox="1"/>
          <p:nvPr/>
        </p:nvSpPr>
        <p:spPr>
          <a:xfrm>
            <a:off x="10622888" y="1958119"/>
            <a:ext cx="14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114486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134432-55C6-8F46-9502-DAFA9DF2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address should identify a network as well as a host inside a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796FA-14FF-FA44-A09F-05C72E2F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 – Basic Principles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729DB1C-22B7-704B-8608-3275FD435646}"/>
              </a:ext>
            </a:extLst>
          </p:cNvPr>
          <p:cNvSpPr/>
          <p:nvPr/>
        </p:nvSpPr>
        <p:spPr>
          <a:xfrm>
            <a:off x="1396538" y="3308465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10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8096534-0A54-A842-8F64-1255804F606A}"/>
              </a:ext>
            </a:extLst>
          </p:cNvPr>
          <p:cNvSpPr/>
          <p:nvPr/>
        </p:nvSpPr>
        <p:spPr>
          <a:xfrm>
            <a:off x="5239789" y="2130828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49267DB-B9B3-544A-A4AB-BB0BAA153FAD}"/>
              </a:ext>
            </a:extLst>
          </p:cNvPr>
          <p:cNvSpPr/>
          <p:nvPr/>
        </p:nvSpPr>
        <p:spPr>
          <a:xfrm>
            <a:off x="4936137" y="5074098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13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1E166D0-05FB-DD4E-AD37-ABF3721EA082}"/>
              </a:ext>
            </a:extLst>
          </p:cNvPr>
          <p:cNvSpPr/>
          <p:nvPr/>
        </p:nvSpPr>
        <p:spPr>
          <a:xfrm>
            <a:off x="9515436" y="3200399"/>
            <a:ext cx="2394066" cy="14131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AS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9B3D9-3129-0440-A74C-0640E2FC4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470" y="3633795"/>
            <a:ext cx="806267" cy="546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4C305-CEDC-A942-96C3-A6D2DA3150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655" y="2629090"/>
            <a:ext cx="806267" cy="546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A019E-BB05-0840-98F8-08D5E4C856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003" y="5507494"/>
            <a:ext cx="806267" cy="546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AA401-8BC7-FA48-BE20-176F0A263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202" y="2414581"/>
            <a:ext cx="806267" cy="546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32A81C-A7E5-6340-8963-090F474894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068" y="5234308"/>
            <a:ext cx="806267" cy="546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1476D-6AA2-524E-AEDC-6A8B8A9EE2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676" y="3741861"/>
            <a:ext cx="806267" cy="5463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9A601-A2F3-1442-986A-136CD888456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193737" y="2902276"/>
            <a:ext cx="642918" cy="100470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290596-95B6-9F42-82B6-E2D98B6C2A2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193737" y="3906981"/>
            <a:ext cx="339266" cy="187369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5ACBF5-632A-6646-9220-59B0C1D079B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136469" y="2687767"/>
            <a:ext cx="959207" cy="132728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C2BAC9-4FA2-CB40-B0A8-286AC0B34F4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733335" y="4015047"/>
            <a:ext cx="1362341" cy="149244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ADFC045-5267-914B-BE0D-FD44209EFB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41" y="3182954"/>
            <a:ext cx="1122642" cy="9972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A2B0A5-E383-0347-BC77-1B07C0F7E1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592" y="2473740"/>
            <a:ext cx="1010436" cy="897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EEA614-FFF2-D746-A82D-30C27DE0DD07}"/>
              </a:ext>
            </a:extLst>
          </p:cNvPr>
          <p:cNvSpPr txBox="1"/>
          <p:nvPr/>
        </p:nvSpPr>
        <p:spPr>
          <a:xfrm>
            <a:off x="356839" y="4090343"/>
            <a:ext cx="14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Host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077024-9685-7441-BC8D-087C31C0C92E}"/>
              </a:ext>
            </a:extLst>
          </p:cNvPr>
          <p:cNvSpPr txBox="1"/>
          <p:nvPr/>
        </p:nvSpPr>
        <p:spPr>
          <a:xfrm>
            <a:off x="10622888" y="1958119"/>
            <a:ext cx="147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Host 2</a:t>
            </a:r>
          </a:p>
        </p:txBody>
      </p:sp>
    </p:spTree>
    <p:extLst>
      <p:ext uri="{BB962C8B-B14F-4D97-AF65-F5344CB8AC3E}">
        <p14:creationId xmlns:p14="http://schemas.microsoft.com/office/powerpoint/2010/main" val="106427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5EA6E-850D-5449-9EE6-8D7F709C3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3092335"/>
            <a:ext cx="11552663" cy="3394927"/>
          </a:xfrm>
        </p:spPr>
        <p:txBody>
          <a:bodyPr/>
          <a:lstStyle/>
          <a:p>
            <a:r>
              <a:rPr lang="en-US" dirty="0"/>
              <a:t>Divide the address space (32 bit in IPv4) among network address and host address</a:t>
            </a:r>
          </a:p>
          <a:p>
            <a:endParaRPr lang="en-US" dirty="0"/>
          </a:p>
          <a:p>
            <a:r>
              <a:rPr lang="en-US" b="1" dirty="0"/>
              <a:t>The old age – </a:t>
            </a:r>
            <a:r>
              <a:rPr lang="en-US" b="1" dirty="0">
                <a:solidFill>
                  <a:srgbClr val="C00000"/>
                </a:solidFill>
              </a:rPr>
              <a:t>Classful addressing: </a:t>
            </a:r>
            <a:r>
              <a:rPr lang="en-US" dirty="0"/>
              <a:t>Fixed number of bits for network address and host address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616E8-CE97-1F4A-993A-4B18EA5E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E9069-FAD9-D84D-B9A9-7AE4B8F08211}"/>
              </a:ext>
            </a:extLst>
          </p:cNvPr>
          <p:cNvSpPr/>
          <p:nvPr/>
        </p:nvSpPr>
        <p:spPr>
          <a:xfrm>
            <a:off x="1163782" y="1529542"/>
            <a:ext cx="3690851" cy="1130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085205-8E6C-7F42-91E8-CDA3E9C15B91}"/>
              </a:ext>
            </a:extLst>
          </p:cNvPr>
          <p:cNvSpPr/>
          <p:nvPr/>
        </p:nvSpPr>
        <p:spPr>
          <a:xfrm>
            <a:off x="4854633" y="1529542"/>
            <a:ext cx="5619403" cy="11305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Host address</a:t>
            </a:r>
          </a:p>
        </p:txBody>
      </p:sp>
    </p:spTree>
    <p:extLst>
      <p:ext uri="{BB962C8B-B14F-4D97-AF65-F5344CB8AC3E}">
        <p14:creationId xmlns:p14="http://schemas.microsoft.com/office/powerpoint/2010/main" val="387866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E26A91-74AB-2148-8068-AAB4B959D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5453149"/>
            <a:ext cx="11552663" cy="931026"/>
          </a:xfrm>
        </p:spPr>
        <p:txBody>
          <a:bodyPr/>
          <a:lstStyle/>
          <a:p>
            <a:r>
              <a:rPr lang="en-US" b="1" dirty="0"/>
              <a:t>How to identify a class – </a:t>
            </a:r>
            <a:r>
              <a:rPr lang="en-US" dirty="0"/>
              <a:t>use the first few bits</a:t>
            </a:r>
          </a:p>
          <a:p>
            <a:pPr lvl="1"/>
            <a:r>
              <a:rPr lang="en-US" b="1" dirty="0"/>
              <a:t>0 – Class A, 10 – Class B, 110 – Class C, 1110 – Class D, 1111 – Class 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E45CB-82CD-C144-BF1E-9DAFE0B7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Classful Addressing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F86C3-0384-3A4E-A6E0-69A3303170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058" y="876162"/>
            <a:ext cx="9501881" cy="42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90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894C5-0887-3A4A-90BC-0FD2ED5A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" y="1070924"/>
            <a:ext cx="11660121" cy="5349838"/>
          </a:xfrm>
        </p:spPr>
        <p:txBody>
          <a:bodyPr/>
          <a:lstStyle/>
          <a:p>
            <a:r>
              <a:rPr lang="en-US" b="1" dirty="0"/>
              <a:t>Network address – </a:t>
            </a:r>
            <a:r>
              <a:rPr lang="en-US" dirty="0"/>
              <a:t>identify a network</a:t>
            </a:r>
          </a:p>
          <a:p>
            <a:pPr lvl="1"/>
            <a:r>
              <a:rPr lang="en-US" dirty="0"/>
              <a:t>All 0’s in the host address part </a:t>
            </a:r>
          </a:p>
          <a:p>
            <a:pPr lvl="1"/>
            <a:r>
              <a:rPr lang="en-US" b="1" dirty="0"/>
              <a:t>Ex-1 (Class A): </a:t>
            </a:r>
            <a:r>
              <a:rPr lang="en-US" dirty="0"/>
              <a:t>01111110.00000000.00000000.00000000 (126.0.0.0)</a:t>
            </a:r>
          </a:p>
          <a:p>
            <a:pPr lvl="1"/>
            <a:r>
              <a:rPr lang="en-US" b="1" dirty="0"/>
              <a:t>Ex-2 (Class B): </a:t>
            </a:r>
            <a:r>
              <a:rPr lang="en-US" dirty="0"/>
              <a:t>10111101.11101001.00000000.00000000 (189.233.0.0)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Broadcast address – </a:t>
            </a:r>
            <a:r>
              <a:rPr lang="en-US" dirty="0"/>
              <a:t>send the data to </a:t>
            </a:r>
            <a:r>
              <a:rPr lang="en-US" b="1" dirty="0"/>
              <a:t>all the hosts</a:t>
            </a:r>
            <a:r>
              <a:rPr lang="en-US" dirty="0"/>
              <a:t> of a network</a:t>
            </a:r>
          </a:p>
          <a:p>
            <a:pPr lvl="1"/>
            <a:r>
              <a:rPr lang="en-US" dirty="0"/>
              <a:t>All 1’s in the host address part</a:t>
            </a:r>
          </a:p>
          <a:p>
            <a:pPr lvl="1"/>
            <a:r>
              <a:rPr lang="en-US" b="1" dirty="0"/>
              <a:t>Ex-1 (Class A)</a:t>
            </a:r>
            <a:r>
              <a:rPr lang="en-US" dirty="0"/>
              <a:t>: 01111110.11111111.11111111.11111111 (126.255.255.255)</a:t>
            </a:r>
          </a:p>
          <a:p>
            <a:pPr lvl="1"/>
            <a:r>
              <a:rPr lang="en-US" b="1" dirty="0"/>
              <a:t>Ex-2 (Class B): </a:t>
            </a:r>
            <a:r>
              <a:rPr lang="en-US" dirty="0"/>
              <a:t>10111101.11101001.11111111.11111111 (189.233.255.255) </a:t>
            </a:r>
          </a:p>
          <a:p>
            <a:pPr lvl="1"/>
            <a:endParaRPr lang="en-US" b="1" dirty="0"/>
          </a:p>
          <a:p>
            <a:r>
              <a:rPr lang="en-US" b="1" dirty="0"/>
              <a:t>How many valid hosts can be there in a Class A, in a Class B and in a Class C IP address?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D4F4E-8A81-DB46-B9C3-AA91692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 and Broadcast Address</a:t>
            </a:r>
          </a:p>
        </p:txBody>
      </p:sp>
    </p:spTree>
    <p:extLst>
      <p:ext uri="{BB962C8B-B14F-4D97-AF65-F5344CB8AC3E}">
        <p14:creationId xmlns:p14="http://schemas.microsoft.com/office/powerpoint/2010/main" val="379194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D6635-CC01-8441-925E-545F8421D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 have 255 hosts in a network. Which IPv4 address class will you use – Class C or Class B ? </a:t>
            </a:r>
            <a:endParaRPr lang="en-US" dirty="0"/>
          </a:p>
          <a:p>
            <a:pPr lvl="1"/>
            <a:r>
              <a:rPr lang="en-US" b="1" dirty="0"/>
              <a:t>Class C – not possible</a:t>
            </a:r>
          </a:p>
          <a:p>
            <a:pPr lvl="1"/>
            <a:r>
              <a:rPr lang="en-US" b="1" dirty="0"/>
              <a:t>Class B – huge address space is lost (using only 255 addresses out of possible 2</a:t>
            </a:r>
            <a:r>
              <a:rPr lang="en-US" b="1" baseline="30000" dirty="0"/>
              <a:t>16</a:t>
            </a:r>
            <a:r>
              <a:rPr lang="en-US" b="1" dirty="0"/>
              <a:t>-2 addresses) </a:t>
            </a:r>
          </a:p>
          <a:p>
            <a:pPr lvl="1"/>
            <a:endParaRPr lang="en-US" b="1" dirty="0"/>
          </a:p>
          <a:p>
            <a:r>
              <a:rPr lang="en-US" dirty="0"/>
              <a:t>Split a large network or combine multiple small networks for efficient use of address space</a:t>
            </a:r>
          </a:p>
          <a:p>
            <a:pPr lvl="1"/>
            <a:r>
              <a:rPr lang="en-US" b="1" dirty="0" err="1"/>
              <a:t>Subnetting</a:t>
            </a:r>
            <a:r>
              <a:rPr lang="en-US" b="1" dirty="0"/>
              <a:t> </a:t>
            </a:r>
            <a:r>
              <a:rPr lang="en-US" dirty="0"/>
              <a:t>– divide a large network into multiple small networks </a:t>
            </a:r>
            <a:endParaRPr lang="en-US" b="1" dirty="0"/>
          </a:p>
          <a:p>
            <a:pPr lvl="1"/>
            <a:r>
              <a:rPr lang="en-US" b="1" dirty="0" err="1"/>
              <a:t>Supernetting</a:t>
            </a:r>
            <a:r>
              <a:rPr lang="en-US" b="1" dirty="0"/>
              <a:t> </a:t>
            </a:r>
            <a:r>
              <a:rPr lang="en-US" dirty="0"/>
              <a:t>– combine multiple small networks into a single large network </a:t>
            </a:r>
          </a:p>
          <a:p>
            <a:pPr lvl="1"/>
            <a:endParaRPr lang="en-US" b="1" dirty="0"/>
          </a:p>
          <a:p>
            <a:r>
              <a:rPr lang="en-US" b="1" dirty="0"/>
              <a:t>Subnet mask – </a:t>
            </a:r>
            <a:r>
              <a:rPr lang="en-US" dirty="0"/>
              <a:t>denote the number of bits in the network address field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69EE7E-E381-F347-8F57-3831C865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 and </a:t>
            </a:r>
            <a:r>
              <a:rPr lang="en-US" dirty="0" err="1"/>
              <a:t>Supernetting</a:t>
            </a:r>
            <a:r>
              <a:rPr lang="en-US" dirty="0"/>
              <a:t> – Classless Inter-domain Routing (CIDR)</a:t>
            </a:r>
          </a:p>
        </p:txBody>
      </p:sp>
    </p:spTree>
    <p:extLst>
      <p:ext uri="{BB962C8B-B14F-4D97-AF65-F5344CB8AC3E}">
        <p14:creationId xmlns:p14="http://schemas.microsoft.com/office/powerpoint/2010/main" val="319040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60FDD-9DA2-094A-B1E6-ABF3C63D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</p:spPr>
        <p:txBody>
          <a:bodyPr/>
          <a:lstStyle/>
          <a:p>
            <a:r>
              <a:rPr lang="en-US" b="1" dirty="0"/>
              <a:t>The design of current network architecture is based on experience and requirements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31936-4FDF-884D-99E5-3EA30264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Learnt So Far 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812F43-B2CE-D446-9D7D-11F4445726B6}"/>
              </a:ext>
            </a:extLst>
          </p:cNvPr>
          <p:cNvGrpSpPr/>
          <p:nvPr/>
        </p:nvGrpSpPr>
        <p:grpSpPr>
          <a:xfrm>
            <a:off x="760321" y="2492423"/>
            <a:ext cx="3462544" cy="849293"/>
            <a:chOff x="760321" y="3290445"/>
            <a:chExt cx="5574590" cy="14368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115FA2-ED5D-A349-A32E-BE9530655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3290445"/>
              <a:ext cx="1750237" cy="10437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7B76AF-08BF-F442-8481-6C6C0D1A8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3290445"/>
              <a:ext cx="1750237" cy="104379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FFA53A-E475-4A44-8C0A-30EEAB4C7598}"/>
                </a:ext>
              </a:extLst>
            </p:cNvPr>
            <p:cNvCxnSpPr>
              <a:cxnSpLocks/>
            </p:cNvCxnSpPr>
            <p:nvPr/>
          </p:nvCxnSpPr>
          <p:spPr>
            <a:xfrm>
              <a:off x="1017917" y="4192438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AF1E5D-1E8C-0040-94D6-C368645EC4C8}"/>
                </a:ext>
              </a:extLst>
            </p:cNvPr>
            <p:cNvCxnSpPr>
              <a:cxnSpLocks/>
            </p:cNvCxnSpPr>
            <p:nvPr/>
          </p:nvCxnSpPr>
          <p:spPr>
            <a:xfrm>
              <a:off x="1000664" y="4710023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390459-0285-4F4F-99DB-5EB629928D5E}"/>
                </a:ext>
              </a:extLst>
            </p:cNvPr>
            <p:cNvCxnSpPr>
              <a:cxnSpLocks/>
            </p:cNvCxnSpPr>
            <p:nvPr/>
          </p:nvCxnSpPr>
          <p:spPr>
            <a:xfrm>
              <a:off x="4917057" y="4175186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7CF258-3B26-E849-9617-84DF11F6A73A}"/>
              </a:ext>
            </a:extLst>
          </p:cNvPr>
          <p:cNvSpPr/>
          <p:nvPr/>
        </p:nvSpPr>
        <p:spPr>
          <a:xfrm>
            <a:off x="1188475" y="3220995"/>
            <a:ext cx="1852013" cy="5498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B7E518-8D04-2E4D-851D-148667EB5AF4}"/>
              </a:ext>
            </a:extLst>
          </p:cNvPr>
          <p:cNvGrpSpPr/>
          <p:nvPr/>
        </p:nvGrpSpPr>
        <p:grpSpPr>
          <a:xfrm>
            <a:off x="6284574" y="1904086"/>
            <a:ext cx="2658367" cy="1591857"/>
            <a:chOff x="760321" y="1168346"/>
            <a:chExt cx="5574590" cy="34118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974433-A523-5740-845D-3DAAC9942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ED8064-E906-6243-B6FC-3DEC355F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F25CD0-586F-FE49-8143-A37E3FCBEF8F}"/>
                </a:ext>
              </a:extLst>
            </p:cNvPr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5D49F8-CD8B-C240-9B98-CE5A3AD84501}"/>
                </a:ext>
              </a:extLst>
            </p:cNvPr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B60F69-D81E-744F-9384-F0725250E8C2}"/>
                </a:ext>
              </a:extLst>
            </p:cNvPr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314611-6C33-3B4B-9397-0F94AD32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05CA44-9364-DE42-ABC1-AAD08C5717FA}"/>
                </a:ext>
              </a:extLst>
            </p:cNvPr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FB433B-CB3B-3F4C-AB77-A71893C2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B7E48-2D32-D348-BDF3-2110AE4B84DB}"/>
              </a:ext>
            </a:extLst>
          </p:cNvPr>
          <p:cNvGrpSpPr/>
          <p:nvPr/>
        </p:nvGrpSpPr>
        <p:grpSpPr>
          <a:xfrm>
            <a:off x="8967340" y="1855044"/>
            <a:ext cx="2015131" cy="1279533"/>
            <a:chOff x="8591909" y="4589252"/>
            <a:chExt cx="3019246" cy="17252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C9C26B-B6DF-0F48-9F4F-43F0EF948C41}"/>
                </a:ext>
              </a:extLst>
            </p:cNvPr>
            <p:cNvSpPr/>
            <p:nvPr/>
          </p:nvSpPr>
          <p:spPr>
            <a:xfrm>
              <a:off x="8591909" y="5451894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Physical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DF157B-6136-444B-8798-06059035B89E}"/>
                </a:ext>
              </a:extLst>
            </p:cNvPr>
            <p:cNvSpPr/>
            <p:nvPr/>
          </p:nvSpPr>
          <p:spPr>
            <a:xfrm>
              <a:off x="8591909" y="4589252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Data Link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EE5D10-48C2-1B40-90B7-D072CBC11D8A}"/>
              </a:ext>
            </a:extLst>
          </p:cNvPr>
          <p:cNvGrpSpPr/>
          <p:nvPr/>
        </p:nvGrpSpPr>
        <p:grpSpPr>
          <a:xfrm>
            <a:off x="4300999" y="3717846"/>
            <a:ext cx="4621132" cy="2779312"/>
            <a:chOff x="760321" y="1168346"/>
            <a:chExt cx="7051737" cy="490177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FC990B-B0F0-3C4A-9CE2-7A7A038CF366}"/>
                </a:ext>
              </a:extLst>
            </p:cNvPr>
            <p:cNvGrpSpPr/>
            <p:nvPr/>
          </p:nvGrpSpPr>
          <p:grpSpPr>
            <a:xfrm>
              <a:off x="760321" y="1168346"/>
              <a:ext cx="3432117" cy="1799141"/>
              <a:chOff x="760321" y="1168346"/>
              <a:chExt cx="5574590" cy="3411866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09D6B8E-7624-DD43-8818-9528755F6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85FE214-BEB8-2147-83CF-44D4A0406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EA7B888-223F-C845-A213-67A042E8C3C3}"/>
                  </a:ext>
                </a:extLst>
              </p:cNvPr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72026FA-C4AA-5545-A439-87022D62016C}"/>
                  </a:ext>
                </a:extLst>
              </p:cNvPr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0725C6-794B-3140-AF5D-0B33C1766DB9}"/>
                  </a:ext>
                </a:extLst>
              </p:cNvPr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6F9ABBE-0181-594B-8071-7E91BE84C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1260CEB-7FC6-F84F-B5FF-892C46C48A60}"/>
                  </a:ext>
                </a:extLst>
              </p:cNvPr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525882D-E9ED-BF46-9357-90CE521D8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D63D85-5FC0-CD4F-925B-1971526FCE87}"/>
                </a:ext>
              </a:extLst>
            </p:cNvPr>
            <p:cNvGrpSpPr/>
            <p:nvPr/>
          </p:nvGrpSpPr>
          <p:grpSpPr>
            <a:xfrm>
              <a:off x="908293" y="4270980"/>
              <a:ext cx="3432117" cy="1799141"/>
              <a:chOff x="760321" y="1168346"/>
              <a:chExt cx="5574590" cy="3411866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522A843-CDA5-774F-B001-73937F94D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24A304F-9BB5-344F-8EC6-B7BD1CF74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D109E57-E873-924F-8140-9AF4D476D28D}"/>
                  </a:ext>
                </a:extLst>
              </p:cNvPr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9E8E37D-FD4E-6C44-B4D1-139013433F4E}"/>
                  </a:ext>
                </a:extLst>
              </p:cNvPr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EEB277D-45AE-6A46-8773-679078B90198}"/>
                  </a:ext>
                </a:extLst>
              </p:cNvPr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2F23102-730E-DB47-91B4-A2C97F503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AD08977-F343-7C48-B8CC-9C04403F9203}"/>
                  </a:ext>
                </a:extLst>
              </p:cNvPr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772B074-CDCC-D849-AE28-6A435FC5A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5C67852-03EC-F346-9E18-5DF8B5E3FBA8}"/>
                </a:ext>
              </a:extLst>
            </p:cNvPr>
            <p:cNvGrpSpPr/>
            <p:nvPr/>
          </p:nvGrpSpPr>
          <p:grpSpPr>
            <a:xfrm>
              <a:off x="4379941" y="2424235"/>
              <a:ext cx="3432117" cy="1799141"/>
              <a:chOff x="760321" y="1168346"/>
              <a:chExt cx="5574590" cy="341186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8C265F2-FE28-B842-8181-AC19A2994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8D17066-D56E-9941-8D1A-FE31B5789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884915F-022C-8746-91AE-3E81B9B8F87C}"/>
                  </a:ext>
                </a:extLst>
              </p:cNvPr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0FE6CD-B61D-CF48-ADEA-83BEC6C0C785}"/>
                  </a:ext>
                </a:extLst>
              </p:cNvPr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0587C96-4218-A64B-8665-A3F4D79649FF}"/>
                  </a:ext>
                </a:extLst>
              </p:cNvPr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4AB2C93-EE21-D543-A456-3991F2BF8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8C82CC1-EF23-4548-B046-2BF4AF170DBD}"/>
                  </a:ext>
                </a:extLst>
              </p:cNvPr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0047D47-42C8-4041-A0AA-1FB0145F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0563DC-9963-8F41-B59F-A0D432B47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240" y="1723606"/>
              <a:ext cx="800477" cy="800477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7EAA10-614E-604F-AD51-864FDF7CE163}"/>
                </a:ext>
              </a:extLst>
            </p:cNvPr>
            <p:cNvCxnSpPr/>
            <p:nvPr/>
          </p:nvCxnSpPr>
          <p:spPr>
            <a:xfrm>
              <a:off x="2239120" y="2208043"/>
              <a:ext cx="3244120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37B633-8857-C64D-A638-B5A1CAFCF5B2}"/>
                </a:ext>
              </a:extLst>
            </p:cNvPr>
            <p:cNvCxnSpPr/>
            <p:nvPr/>
          </p:nvCxnSpPr>
          <p:spPr>
            <a:xfrm>
              <a:off x="2239120" y="1926013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16989F-0B5D-6241-B9C4-4B3B53216231}"/>
                </a:ext>
              </a:extLst>
            </p:cNvPr>
            <p:cNvCxnSpPr/>
            <p:nvPr/>
          </p:nvCxnSpPr>
          <p:spPr>
            <a:xfrm>
              <a:off x="5723924" y="2425677"/>
              <a:ext cx="9595" cy="61521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16EB5A-77AD-CF4C-A19C-706B67D3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5048" y="4685278"/>
              <a:ext cx="800477" cy="800477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5255EF-BABF-F54A-825C-6412CA377945}"/>
                </a:ext>
              </a:extLst>
            </p:cNvPr>
            <p:cNvCxnSpPr/>
            <p:nvPr/>
          </p:nvCxnSpPr>
          <p:spPr>
            <a:xfrm>
              <a:off x="2239120" y="5310677"/>
              <a:ext cx="2305928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868E90-4E0E-5144-AE05-2F145AD75009}"/>
                </a:ext>
              </a:extLst>
            </p:cNvPr>
            <p:cNvCxnSpPr/>
            <p:nvPr/>
          </p:nvCxnSpPr>
          <p:spPr>
            <a:xfrm>
              <a:off x="5172789" y="3304723"/>
              <a:ext cx="9595" cy="145721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68D63B-33F7-414F-8E32-7B4C13ECAE88}"/>
                </a:ext>
              </a:extLst>
            </p:cNvPr>
            <p:cNvCxnSpPr/>
            <p:nvPr/>
          </p:nvCxnSpPr>
          <p:spPr>
            <a:xfrm>
              <a:off x="2236243" y="5028644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7D0DD80-D247-FD4C-9533-FF82A2AC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03" y="3199133"/>
              <a:ext cx="800477" cy="80047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AA55C7-555F-6B4B-932F-0FF6F39EDE5E}"/>
                </a:ext>
              </a:extLst>
            </p:cNvPr>
            <p:cNvCxnSpPr/>
            <p:nvPr/>
          </p:nvCxnSpPr>
          <p:spPr>
            <a:xfrm flipH="1">
              <a:off x="1571480" y="1959358"/>
              <a:ext cx="7847" cy="13453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4492C3-367E-804A-BEF2-C0BBE3A308A4}"/>
                </a:ext>
              </a:extLst>
            </p:cNvPr>
            <p:cNvCxnSpPr/>
            <p:nvPr/>
          </p:nvCxnSpPr>
          <p:spPr>
            <a:xfrm flipH="1">
              <a:off x="2113899" y="3620156"/>
              <a:ext cx="14916" cy="12971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46CC3C9-9E67-B047-97D0-00AD0BBB64A5}"/>
              </a:ext>
            </a:extLst>
          </p:cNvPr>
          <p:cNvGrpSpPr/>
          <p:nvPr/>
        </p:nvGrpSpPr>
        <p:grpSpPr>
          <a:xfrm>
            <a:off x="9025654" y="4640974"/>
            <a:ext cx="2050324" cy="1831182"/>
            <a:chOff x="8591909" y="2779113"/>
            <a:chExt cx="3019246" cy="260377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B9A013-6204-0B4A-903C-D137EC97B11B}"/>
                </a:ext>
              </a:extLst>
            </p:cNvPr>
            <p:cNvSpPr/>
            <p:nvPr/>
          </p:nvSpPr>
          <p:spPr>
            <a:xfrm>
              <a:off x="8591909" y="452024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Physical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AC22F-675D-D145-A706-A13594547A55}"/>
                </a:ext>
              </a:extLst>
            </p:cNvPr>
            <p:cNvSpPr/>
            <p:nvPr/>
          </p:nvSpPr>
          <p:spPr>
            <a:xfrm>
              <a:off x="8591909" y="3657601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Data Link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8A8276-2BBF-0046-AA3C-66866D00828F}"/>
                </a:ext>
              </a:extLst>
            </p:cNvPr>
            <p:cNvSpPr/>
            <p:nvPr/>
          </p:nvSpPr>
          <p:spPr>
            <a:xfrm>
              <a:off x="8591909" y="277911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Network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DE90EA-59F9-234D-A220-CB47013FCF84}"/>
              </a:ext>
            </a:extLst>
          </p:cNvPr>
          <p:cNvGrpSpPr/>
          <p:nvPr/>
        </p:nvGrpSpPr>
        <p:grpSpPr>
          <a:xfrm>
            <a:off x="2178487" y="4448472"/>
            <a:ext cx="2050324" cy="1831182"/>
            <a:chOff x="8591909" y="2779113"/>
            <a:chExt cx="3019246" cy="260377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74E4B2-5CF7-6740-BF12-98925D7CD520}"/>
                </a:ext>
              </a:extLst>
            </p:cNvPr>
            <p:cNvSpPr/>
            <p:nvPr/>
          </p:nvSpPr>
          <p:spPr>
            <a:xfrm>
              <a:off x="8591909" y="452024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Physical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FDF6F0-576C-FA49-8B8F-8407C052AF23}"/>
                </a:ext>
              </a:extLst>
            </p:cNvPr>
            <p:cNvSpPr/>
            <p:nvPr/>
          </p:nvSpPr>
          <p:spPr>
            <a:xfrm>
              <a:off x="8591909" y="3657601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Data Link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4F5585-BD3E-B74F-9B01-B548A42F3A5B}"/>
                </a:ext>
              </a:extLst>
            </p:cNvPr>
            <p:cNvSpPr/>
            <p:nvPr/>
          </p:nvSpPr>
          <p:spPr>
            <a:xfrm>
              <a:off x="8591909" y="277911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Network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93D71DD-06DE-754D-B93C-F1E79AC5CD0C}"/>
              </a:ext>
            </a:extLst>
          </p:cNvPr>
          <p:cNvSpPr/>
          <p:nvPr/>
        </p:nvSpPr>
        <p:spPr>
          <a:xfrm>
            <a:off x="9044227" y="4028723"/>
            <a:ext cx="2050324" cy="6066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118371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BEDBFB-E528-8E45-8C3A-3B637334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 Network into Subnets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27AA-EE32-E247-A9AD-DC0126F610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321537"/>
            <a:ext cx="9144000" cy="26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68FD41-A37F-6442-8A34-D872601B295E}"/>
              </a:ext>
            </a:extLst>
          </p:cNvPr>
          <p:cNvSpPr/>
          <p:nvPr/>
        </p:nvSpPr>
        <p:spPr>
          <a:xfrm>
            <a:off x="5752406" y="1085642"/>
            <a:ext cx="5636029" cy="31920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Host Address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FCCF7D-299B-814B-AF27-5178666DBCF2}"/>
              </a:ext>
            </a:extLst>
          </p:cNvPr>
          <p:cNvSpPr/>
          <p:nvPr/>
        </p:nvSpPr>
        <p:spPr>
          <a:xfrm>
            <a:off x="2161309" y="1080655"/>
            <a:ext cx="3591098" cy="3192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Subnet Address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831EF-136B-694D-9932-C434A90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4567013"/>
            <a:ext cx="11552663" cy="1950165"/>
          </a:xfrm>
        </p:spPr>
        <p:txBody>
          <a:bodyPr/>
          <a:lstStyle/>
          <a:p>
            <a:r>
              <a:rPr lang="en-US" dirty="0"/>
              <a:t>We write the IP address as 191.180.83.235/12 in CIDR notation</a:t>
            </a:r>
          </a:p>
          <a:p>
            <a:pPr lvl="1"/>
            <a:r>
              <a:rPr lang="en-US" dirty="0"/>
              <a:t>The first 12 bits are the network address and rest (32-12)=20 bits are for host address</a:t>
            </a:r>
          </a:p>
          <a:p>
            <a:pPr lvl="1"/>
            <a:endParaRPr lang="en-US" dirty="0"/>
          </a:p>
          <a:p>
            <a:r>
              <a:rPr lang="en-US" dirty="0"/>
              <a:t>The subnet mask is 255.240.0.0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61DAC-F54E-A34F-B6AC-D3EF9276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– Addressing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47B6E-4A0A-C14D-808A-501153857288}"/>
              </a:ext>
            </a:extLst>
          </p:cNvPr>
          <p:cNvSpPr/>
          <p:nvPr/>
        </p:nvSpPr>
        <p:spPr>
          <a:xfrm>
            <a:off x="2543694" y="1363288"/>
            <a:ext cx="2128059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10111111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41EC1-3582-0941-9FB6-B03868ACAB1D}"/>
              </a:ext>
            </a:extLst>
          </p:cNvPr>
          <p:cNvSpPr/>
          <p:nvPr/>
        </p:nvSpPr>
        <p:spPr>
          <a:xfrm>
            <a:off x="4671753" y="1363288"/>
            <a:ext cx="2128059" cy="798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10110100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096C3-A1C2-9845-BD25-56277563B993}"/>
              </a:ext>
            </a:extLst>
          </p:cNvPr>
          <p:cNvSpPr/>
          <p:nvPr/>
        </p:nvSpPr>
        <p:spPr>
          <a:xfrm>
            <a:off x="6799812" y="1363288"/>
            <a:ext cx="2128059" cy="7980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01010011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9F140-3FFF-9C4D-806A-EA6F9DEF3928}"/>
              </a:ext>
            </a:extLst>
          </p:cNvPr>
          <p:cNvSpPr/>
          <p:nvPr/>
        </p:nvSpPr>
        <p:spPr>
          <a:xfrm>
            <a:off x="8927871" y="1363288"/>
            <a:ext cx="2128059" cy="7980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11101011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35CAF-43A7-6A49-AA0C-151663DCADE3}"/>
              </a:ext>
            </a:extLst>
          </p:cNvPr>
          <p:cNvSpPr/>
          <p:nvPr/>
        </p:nvSpPr>
        <p:spPr>
          <a:xfrm>
            <a:off x="2543694" y="2665061"/>
            <a:ext cx="2128059" cy="7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11111111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C544E0-9EE3-744C-AF6C-A583D4C8558A}"/>
              </a:ext>
            </a:extLst>
          </p:cNvPr>
          <p:cNvSpPr/>
          <p:nvPr/>
        </p:nvSpPr>
        <p:spPr>
          <a:xfrm>
            <a:off x="4671753" y="2665061"/>
            <a:ext cx="2128059" cy="798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11110000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606D8A-899D-4243-8FBD-F1334474360C}"/>
              </a:ext>
            </a:extLst>
          </p:cNvPr>
          <p:cNvSpPr/>
          <p:nvPr/>
        </p:nvSpPr>
        <p:spPr>
          <a:xfrm>
            <a:off x="6799812" y="2665061"/>
            <a:ext cx="2128059" cy="7980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00000000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EF507-1A5B-DE41-BBCF-C6357141AF28}"/>
              </a:ext>
            </a:extLst>
          </p:cNvPr>
          <p:cNvSpPr/>
          <p:nvPr/>
        </p:nvSpPr>
        <p:spPr>
          <a:xfrm>
            <a:off x="8927871" y="2665061"/>
            <a:ext cx="2128059" cy="7980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00000000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23EA0-2C40-B542-AF95-8B6547920CB5}"/>
              </a:ext>
            </a:extLst>
          </p:cNvPr>
          <p:cNvSpPr txBox="1"/>
          <p:nvPr/>
        </p:nvSpPr>
        <p:spPr>
          <a:xfrm>
            <a:off x="166255" y="149629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IP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928C9-9BCB-0445-9853-780DECBCF103}"/>
              </a:ext>
            </a:extLst>
          </p:cNvPr>
          <p:cNvSpPr txBox="1"/>
          <p:nvPr/>
        </p:nvSpPr>
        <p:spPr>
          <a:xfrm>
            <a:off x="166255" y="2781439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Netmask</a:t>
            </a:r>
          </a:p>
        </p:txBody>
      </p:sp>
    </p:spTree>
    <p:extLst>
      <p:ext uri="{BB962C8B-B14F-4D97-AF65-F5344CB8AC3E}">
        <p14:creationId xmlns:p14="http://schemas.microsoft.com/office/powerpoint/2010/main" val="219071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0D2533-4BFD-3A4E-A45D-3EBED79B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- Manual IP Setting in the 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7397A-1FC9-6646-A3DE-F6692CD9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40" y="1053952"/>
            <a:ext cx="4859944" cy="525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A17C4-F8A4-574D-8756-AD21D941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83" y="1053952"/>
            <a:ext cx="4772775" cy="53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9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8CB2C6-875D-4A48-A2E7-EBE72980A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 IP address of a network is 203.110.0.0/16</a:t>
            </a:r>
          </a:p>
          <a:p>
            <a:endParaRPr lang="en-US" dirty="0"/>
          </a:p>
          <a:p>
            <a:r>
              <a:rPr lang="en-US" dirty="0"/>
              <a:t>We want to divide this network into three subnets</a:t>
            </a:r>
          </a:p>
          <a:p>
            <a:endParaRPr lang="en-US" dirty="0"/>
          </a:p>
          <a:p>
            <a:r>
              <a:rPr lang="en-US" dirty="0"/>
              <a:t>We need 3 bits for subnets – </a:t>
            </a:r>
            <a:r>
              <a:rPr lang="en-US" b="1" dirty="0"/>
              <a:t>why not 2 bits?</a:t>
            </a:r>
          </a:p>
          <a:p>
            <a:pPr lvl="1"/>
            <a:r>
              <a:rPr lang="en-US" dirty="0"/>
              <a:t>Subnet 1 – 100, Subnet 2– 101, Subnet 3 – 110 </a:t>
            </a:r>
          </a:p>
          <a:p>
            <a:pPr lvl="1"/>
            <a:endParaRPr lang="en-US" b="1" dirty="0"/>
          </a:p>
          <a:p>
            <a:r>
              <a:rPr lang="en-US" dirty="0"/>
              <a:t>Rest 13 bits are used for addressing the hosts of those subnets. </a:t>
            </a:r>
          </a:p>
          <a:p>
            <a:endParaRPr lang="en-US" b="1" dirty="0"/>
          </a:p>
          <a:p>
            <a:r>
              <a:rPr lang="en-US" dirty="0"/>
              <a:t>The subnets are – 203.110.128.0/19, 203.110.160.0/19, 203.110.192.0/19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2EB355-B0AF-2246-9012-C7B5B300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 Network into Subnets</a:t>
            </a:r>
          </a:p>
        </p:txBody>
      </p:sp>
    </p:spTree>
    <p:extLst>
      <p:ext uri="{BB962C8B-B14F-4D97-AF65-F5344CB8AC3E}">
        <p14:creationId xmlns:p14="http://schemas.microsoft.com/office/powerpoint/2010/main" val="9017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043A3-9A5A-0B41-953D-2813FF81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Zero and All One Subnets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2B2FA-616E-C64B-8099-7A70673029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05" y="1295871"/>
            <a:ext cx="1771799" cy="1178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6441E-A9A2-804E-B083-4469219B9C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05" y="3156726"/>
            <a:ext cx="2286418" cy="1204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54AFE6-2B2F-B54E-99BB-0E652217A6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278" y="2567603"/>
            <a:ext cx="1771799" cy="11782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813B54-5F24-0E4B-B96E-3BACE8DD4643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422714" y="2474117"/>
            <a:ext cx="1542891" cy="6826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E03554-1600-0C4D-BB6B-B816567E5947}"/>
              </a:ext>
            </a:extLst>
          </p:cNvPr>
          <p:cNvCxnSpPr>
            <a:stCxn id="4" idx="2"/>
            <a:endCxn id="6" idx="1"/>
          </p:cNvCxnSpPr>
          <p:nvPr/>
        </p:nvCxnSpPr>
        <p:spPr>
          <a:xfrm>
            <a:off x="4965605" y="2474117"/>
            <a:ext cx="1832673" cy="6826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C73F3E-3258-1E4F-B421-4E93EC2124D6}"/>
              </a:ext>
            </a:extLst>
          </p:cNvPr>
          <p:cNvSpPr txBox="1"/>
          <p:nvPr/>
        </p:nvSpPr>
        <p:spPr>
          <a:xfrm>
            <a:off x="5881941" y="1295871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192.168.0.0/16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8B219-5169-6349-AA2A-8A9F731B0CCC}"/>
              </a:ext>
            </a:extLst>
          </p:cNvPr>
          <p:cNvSpPr txBox="1"/>
          <p:nvPr/>
        </p:nvSpPr>
        <p:spPr>
          <a:xfrm>
            <a:off x="2487201" y="3758816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192.168.0.0/17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9C8B2-D27B-9747-B0EB-D1634C2EBF31}"/>
              </a:ext>
            </a:extLst>
          </p:cNvPr>
          <p:cNvSpPr txBox="1"/>
          <p:nvPr/>
        </p:nvSpPr>
        <p:spPr>
          <a:xfrm>
            <a:off x="8458510" y="263659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192.168.128.0/17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6E83A-CE01-3244-A71C-6F55D367724D}"/>
              </a:ext>
            </a:extLst>
          </p:cNvPr>
          <p:cNvSpPr txBox="1"/>
          <p:nvPr/>
        </p:nvSpPr>
        <p:spPr>
          <a:xfrm>
            <a:off x="2279505" y="44968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192.168.0XXXXXXX.X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25D7B-EFE0-874D-906A-333EC44DF46A}"/>
              </a:ext>
            </a:extLst>
          </p:cNvPr>
          <p:cNvSpPr txBox="1"/>
          <p:nvPr/>
        </p:nvSpPr>
        <p:spPr>
          <a:xfrm>
            <a:off x="8299010" y="3357622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192.168.1XXXXXXX.X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63EDA-4624-7144-84F3-190BF8F884C2}"/>
              </a:ext>
            </a:extLst>
          </p:cNvPr>
          <p:cNvSpPr txBox="1"/>
          <p:nvPr/>
        </p:nvSpPr>
        <p:spPr>
          <a:xfrm>
            <a:off x="1963729" y="4866218"/>
            <a:ext cx="3254096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/>
              <a:t>The network address for the </a:t>
            </a:r>
            <a:br>
              <a:rPr lang="en-IN" b="1" dirty="0"/>
            </a:br>
            <a:r>
              <a:rPr lang="en-IN" b="1" dirty="0"/>
              <a:t>subnet and the original network</a:t>
            </a:r>
            <a:br>
              <a:rPr lang="en-IN" b="1" dirty="0"/>
            </a:br>
            <a:r>
              <a:rPr lang="en-IN" b="1" dirty="0"/>
              <a:t>is identical – </a:t>
            </a:r>
            <a:r>
              <a:rPr lang="en-IN" b="1" dirty="0">
                <a:solidFill>
                  <a:srgbClr val="FF0000"/>
                </a:solidFill>
              </a:rPr>
              <a:t>Subnet Zero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1C5DB-75E8-854A-AE11-49A6FBCB4114}"/>
              </a:ext>
            </a:extLst>
          </p:cNvPr>
          <p:cNvSpPr txBox="1"/>
          <p:nvPr/>
        </p:nvSpPr>
        <p:spPr>
          <a:xfrm>
            <a:off x="6798278" y="4360906"/>
            <a:ext cx="3363485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/>
              <a:t>Broadcast address for this subnet</a:t>
            </a:r>
            <a:br>
              <a:rPr lang="en-IN" b="1" dirty="0"/>
            </a:br>
            <a:r>
              <a:rPr lang="en-IN" b="1" dirty="0"/>
              <a:t>is 192.168.255.255, broadcast</a:t>
            </a:r>
            <a:br>
              <a:rPr lang="en-IN" b="1" dirty="0"/>
            </a:br>
            <a:r>
              <a:rPr lang="en-IN" b="1" dirty="0"/>
              <a:t>address for the original network</a:t>
            </a:r>
            <a:br>
              <a:rPr lang="en-IN" b="1" dirty="0"/>
            </a:br>
            <a:r>
              <a:rPr lang="en-IN" b="1" dirty="0"/>
              <a:t>is also 192.168.255.255 – </a:t>
            </a:r>
            <a:r>
              <a:rPr lang="en-IN" b="1" dirty="0">
                <a:solidFill>
                  <a:srgbClr val="FF0000"/>
                </a:solidFill>
              </a:rPr>
              <a:t>All-One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FF0000"/>
                </a:solidFill>
              </a:rPr>
              <a:t>Subnet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80903-072D-ED48-A1D8-70ECAD06B017}"/>
              </a:ext>
            </a:extLst>
          </p:cNvPr>
          <p:cNvSpPr txBox="1"/>
          <p:nvPr/>
        </p:nvSpPr>
        <p:spPr>
          <a:xfrm>
            <a:off x="3038368" y="5951546"/>
            <a:ext cx="896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We normally avoid “all zero” and “all one” subnets. </a:t>
            </a:r>
          </a:p>
        </p:txBody>
      </p:sp>
    </p:spTree>
    <p:extLst>
      <p:ext uri="{BB962C8B-B14F-4D97-AF65-F5344CB8AC3E}">
        <p14:creationId xmlns:p14="http://schemas.microsoft.com/office/powerpoint/2010/main" val="223237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0A2A5A-69AB-5C4C-BB89-E2359BA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6E0A-240D-0843-B5B2-976A13C0F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51" y="1043247"/>
            <a:ext cx="2765367" cy="207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398D7-1F48-4142-A2F0-3B9F4BAC2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17" y="1043247"/>
            <a:ext cx="2765366" cy="207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5535-8E08-FD48-8A0B-5A9216C073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19" y="1043247"/>
            <a:ext cx="2759595" cy="206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A91DE-708D-2645-A75F-9B73AC8BE38B}"/>
              </a:ext>
            </a:extLst>
          </p:cNvPr>
          <p:cNvSpPr txBox="1"/>
          <p:nvPr/>
        </p:nvSpPr>
        <p:spPr>
          <a:xfrm>
            <a:off x="856912" y="3117272"/>
            <a:ext cx="23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CSE – 2000 Hosts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0F638-EA0A-7E45-800F-F554C287C552}"/>
              </a:ext>
            </a:extLst>
          </p:cNvPr>
          <p:cNvSpPr txBox="1"/>
          <p:nvPr/>
        </p:nvSpPr>
        <p:spPr>
          <a:xfrm>
            <a:off x="4659100" y="3117272"/>
            <a:ext cx="271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VGSOM – 500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8AE9A-C037-4143-8E54-2E8B93559E88}"/>
              </a:ext>
            </a:extLst>
          </p:cNvPr>
          <p:cNvSpPr txBox="1"/>
          <p:nvPr/>
        </p:nvSpPr>
        <p:spPr>
          <a:xfrm>
            <a:off x="9113489" y="3109642"/>
            <a:ext cx="202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EE – 500 Hosts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F9117-F872-6944-BFA2-555860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173" y="5018496"/>
            <a:ext cx="3387321" cy="163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91200-E771-ED40-B517-F409842E46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3087" y="5391941"/>
            <a:ext cx="1312859" cy="8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33EB-1E1E-8A4D-B7B1-5B0856AD6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45" y="5361133"/>
            <a:ext cx="1312859" cy="88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DC9BE4-1E93-A143-9AE7-1AD8606CE2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3578937"/>
            <a:ext cx="1312859" cy="8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D44D3-5227-5343-9319-4A5FAD0E0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55" y="3497581"/>
            <a:ext cx="1312859" cy="889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8B4EF-1A33-644C-95C6-F7D7056246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099" y="3497581"/>
            <a:ext cx="1312859" cy="8894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B692C-2551-4549-BB4A-749237A098BC}"/>
              </a:ext>
            </a:extLst>
          </p:cNvPr>
          <p:cNvCxnSpPr>
            <a:stCxn id="12" idx="3"/>
          </p:cNvCxnSpPr>
          <p:nvPr/>
        </p:nvCxnSpPr>
        <p:spPr>
          <a:xfrm>
            <a:off x="10169604" y="5805864"/>
            <a:ext cx="17342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CC653A-6052-A64B-8768-6C0ACCD283DF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2178841" y="4468400"/>
            <a:ext cx="2214246" cy="1368273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219FA5-EAB0-A242-9C9D-FEAA7A02E6D2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4521686" y="4321372"/>
            <a:ext cx="1449629" cy="691510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65C07F7-5909-F44A-99FC-D88600B82878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rot="5400000" flipH="1" flipV="1">
            <a:off x="7181574" y="2254986"/>
            <a:ext cx="1004898" cy="5269012"/>
          </a:xfrm>
          <a:prstGeom prst="bentConnector3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32C852-6176-2447-8FB8-0C6F0F99A0E1}"/>
              </a:ext>
            </a:extLst>
          </p:cNvPr>
          <p:cNvSpPr txBox="1"/>
          <p:nvPr/>
        </p:nvSpPr>
        <p:spPr>
          <a:xfrm>
            <a:off x="8944494" y="6230951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203.110.0.0/19</a:t>
            </a:r>
          </a:p>
        </p:txBody>
      </p:sp>
    </p:spTree>
    <p:extLst>
      <p:ext uri="{BB962C8B-B14F-4D97-AF65-F5344CB8AC3E}">
        <p14:creationId xmlns:p14="http://schemas.microsoft.com/office/powerpoint/2010/main" val="1762433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0A2A5A-69AB-5C4C-BB89-E2359BA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6E0A-240D-0843-B5B2-976A13C0F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51" y="1043247"/>
            <a:ext cx="2765367" cy="207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398D7-1F48-4142-A2F0-3B9F4BAC2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17" y="1043247"/>
            <a:ext cx="2765366" cy="207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5535-8E08-FD48-8A0B-5A9216C073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19" y="1043247"/>
            <a:ext cx="2759595" cy="206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A91DE-708D-2645-A75F-9B73AC8BE38B}"/>
              </a:ext>
            </a:extLst>
          </p:cNvPr>
          <p:cNvSpPr txBox="1"/>
          <p:nvPr/>
        </p:nvSpPr>
        <p:spPr>
          <a:xfrm>
            <a:off x="856912" y="3117272"/>
            <a:ext cx="23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CSE – 2000 Hosts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0F638-EA0A-7E45-800F-F554C287C552}"/>
              </a:ext>
            </a:extLst>
          </p:cNvPr>
          <p:cNvSpPr txBox="1"/>
          <p:nvPr/>
        </p:nvSpPr>
        <p:spPr>
          <a:xfrm>
            <a:off x="4659100" y="3117272"/>
            <a:ext cx="271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VGSOM – 500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8AE9A-C037-4143-8E54-2E8B93559E88}"/>
              </a:ext>
            </a:extLst>
          </p:cNvPr>
          <p:cNvSpPr txBox="1"/>
          <p:nvPr/>
        </p:nvSpPr>
        <p:spPr>
          <a:xfrm>
            <a:off x="9113489" y="3109642"/>
            <a:ext cx="202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EE – 500 Hosts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F9117-F872-6944-BFA2-555860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173" y="5018496"/>
            <a:ext cx="3387321" cy="163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91200-E771-ED40-B517-F409842E46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3087" y="5391941"/>
            <a:ext cx="1312859" cy="8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33EB-1E1E-8A4D-B7B1-5B0856AD6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45" y="5361133"/>
            <a:ext cx="1312859" cy="88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DC9BE4-1E93-A143-9AE7-1AD8606CE2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3578937"/>
            <a:ext cx="1312859" cy="8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D44D3-5227-5343-9319-4A5FAD0E0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55" y="3497581"/>
            <a:ext cx="1312859" cy="889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8B4EF-1A33-644C-95C6-F7D7056246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099" y="3497581"/>
            <a:ext cx="1312859" cy="8894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B692C-2551-4549-BB4A-749237A098BC}"/>
              </a:ext>
            </a:extLst>
          </p:cNvPr>
          <p:cNvCxnSpPr>
            <a:stCxn id="12" idx="3"/>
          </p:cNvCxnSpPr>
          <p:nvPr/>
        </p:nvCxnSpPr>
        <p:spPr>
          <a:xfrm>
            <a:off x="10169604" y="5805864"/>
            <a:ext cx="17342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CC653A-6052-A64B-8768-6C0ACCD283DF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2178841" y="4468400"/>
            <a:ext cx="2214246" cy="1368273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219FA5-EAB0-A242-9C9D-FEAA7A02E6D2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4521686" y="4321372"/>
            <a:ext cx="1449629" cy="691510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65C07F7-5909-F44A-99FC-D88600B82878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rot="5400000" flipH="1" flipV="1">
            <a:off x="7181574" y="2254986"/>
            <a:ext cx="1004898" cy="5269012"/>
          </a:xfrm>
          <a:prstGeom prst="bentConnector3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32C852-6176-2447-8FB8-0C6F0F99A0E1}"/>
              </a:ext>
            </a:extLst>
          </p:cNvPr>
          <p:cNvSpPr txBox="1"/>
          <p:nvPr/>
        </p:nvSpPr>
        <p:spPr>
          <a:xfrm>
            <a:off x="8944494" y="6230951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203.110.0.0/19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8858E-E466-8E45-A215-53F700BC1718}"/>
              </a:ext>
            </a:extLst>
          </p:cNvPr>
          <p:cNvSpPr txBox="1"/>
          <p:nvPr/>
        </p:nvSpPr>
        <p:spPr>
          <a:xfrm>
            <a:off x="174472" y="3809769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 bit hosts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CEC61-C556-6347-B879-96F10C1AE09F}"/>
              </a:ext>
            </a:extLst>
          </p:cNvPr>
          <p:cNvSpPr txBox="1"/>
          <p:nvPr/>
        </p:nvSpPr>
        <p:spPr>
          <a:xfrm>
            <a:off x="3954226" y="3509879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C35DE-ADFA-BC4F-991D-682F6ADF320B}"/>
              </a:ext>
            </a:extLst>
          </p:cNvPr>
          <p:cNvSpPr txBox="1"/>
          <p:nvPr/>
        </p:nvSpPr>
        <p:spPr>
          <a:xfrm>
            <a:off x="8773780" y="3444827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</p:spTree>
    <p:extLst>
      <p:ext uri="{BB962C8B-B14F-4D97-AF65-F5344CB8AC3E}">
        <p14:creationId xmlns:p14="http://schemas.microsoft.com/office/powerpoint/2010/main" val="368305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424C9-2116-DA4C-A664-74BA47D7A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space – 203.110.0.0/19 </a:t>
            </a:r>
          </a:p>
          <a:p>
            <a:pPr lvl="1"/>
            <a:r>
              <a:rPr lang="en-US" dirty="0"/>
              <a:t>13 bits are available to serve all the hosts of IITKGP network</a:t>
            </a:r>
          </a:p>
          <a:p>
            <a:pPr lvl="1"/>
            <a:r>
              <a:rPr lang="en-US" dirty="0"/>
              <a:t>We need to divide these address space among 3 subnets  </a:t>
            </a:r>
          </a:p>
          <a:p>
            <a:pPr lvl="1"/>
            <a:endParaRPr lang="en-US" dirty="0"/>
          </a:p>
          <a:p>
            <a:r>
              <a:rPr lang="en-US" dirty="0"/>
              <a:t>CSE – 11 bits, VGSOM – 9 bits, EE – 9 bits for host address</a:t>
            </a:r>
          </a:p>
          <a:p>
            <a:endParaRPr lang="en-US" dirty="0"/>
          </a:p>
          <a:p>
            <a:r>
              <a:rPr lang="en-US" dirty="0"/>
              <a:t>We have 2 bits left for identifying three subnets </a:t>
            </a:r>
            <a:r>
              <a:rPr lang="en-US" b="1" dirty="0"/>
              <a:t>– Is this possible? </a:t>
            </a:r>
            <a:endParaRPr lang="en-US" dirty="0"/>
          </a:p>
          <a:p>
            <a:pPr lvl="1"/>
            <a:r>
              <a:rPr lang="en-US" dirty="0"/>
              <a:t>Avoid “all zero” and ”all one” subnets</a:t>
            </a:r>
          </a:p>
          <a:p>
            <a:pPr lvl="1"/>
            <a:endParaRPr lang="en-US" dirty="0"/>
          </a:p>
          <a:p>
            <a:r>
              <a:rPr lang="en-US" dirty="0"/>
              <a:t>Let us apply CIDR – Combine VGSOM and EE Networks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B750-8B82-674D-9069-432A5D0D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</p:spTree>
    <p:extLst>
      <p:ext uri="{BB962C8B-B14F-4D97-AF65-F5344CB8AC3E}">
        <p14:creationId xmlns:p14="http://schemas.microsoft.com/office/powerpoint/2010/main" val="403273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970AC5-29B0-EC44-9B8B-769FBE8D4922}"/>
              </a:ext>
            </a:extLst>
          </p:cNvPr>
          <p:cNvSpPr/>
          <p:nvPr/>
        </p:nvSpPr>
        <p:spPr>
          <a:xfrm>
            <a:off x="4156364" y="859537"/>
            <a:ext cx="7547956" cy="2399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A2A5A-69AB-5C4C-BB89-E2359BA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6E0A-240D-0843-B5B2-976A13C0F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51" y="1043247"/>
            <a:ext cx="2765367" cy="207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398D7-1F48-4142-A2F0-3B9F4BAC2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17" y="1043247"/>
            <a:ext cx="2765366" cy="207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5535-8E08-FD48-8A0B-5A9216C073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19" y="1043247"/>
            <a:ext cx="2759595" cy="206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A91DE-708D-2645-A75F-9B73AC8BE38B}"/>
              </a:ext>
            </a:extLst>
          </p:cNvPr>
          <p:cNvSpPr txBox="1"/>
          <p:nvPr/>
        </p:nvSpPr>
        <p:spPr>
          <a:xfrm>
            <a:off x="856912" y="3117272"/>
            <a:ext cx="23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CSE – 2000 Hosts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0F638-EA0A-7E45-800F-F554C287C552}"/>
              </a:ext>
            </a:extLst>
          </p:cNvPr>
          <p:cNvSpPr txBox="1"/>
          <p:nvPr/>
        </p:nvSpPr>
        <p:spPr>
          <a:xfrm>
            <a:off x="4659100" y="3117272"/>
            <a:ext cx="271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VGSOM – 500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8AE9A-C037-4143-8E54-2E8B93559E88}"/>
              </a:ext>
            </a:extLst>
          </p:cNvPr>
          <p:cNvSpPr txBox="1"/>
          <p:nvPr/>
        </p:nvSpPr>
        <p:spPr>
          <a:xfrm>
            <a:off x="9113489" y="3109642"/>
            <a:ext cx="202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EE – 500 Hosts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F9117-F872-6944-BFA2-555860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173" y="5018496"/>
            <a:ext cx="3387321" cy="163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91200-E771-ED40-B517-F409842E46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2" y="5864709"/>
            <a:ext cx="1312859" cy="8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33EB-1E1E-8A4D-B7B1-5B0856AD6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45" y="5361133"/>
            <a:ext cx="1312859" cy="88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DC9BE4-1E93-A143-9AE7-1AD8606CE2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3578937"/>
            <a:ext cx="1312859" cy="8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D44D3-5227-5343-9319-4A5FAD0E0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55" y="3497581"/>
            <a:ext cx="1312859" cy="889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8B4EF-1A33-644C-95C6-F7D7056246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099" y="3497581"/>
            <a:ext cx="1312859" cy="8894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B692C-2551-4549-BB4A-749237A098BC}"/>
              </a:ext>
            </a:extLst>
          </p:cNvPr>
          <p:cNvCxnSpPr>
            <a:stCxn id="12" idx="3"/>
          </p:cNvCxnSpPr>
          <p:nvPr/>
        </p:nvCxnSpPr>
        <p:spPr>
          <a:xfrm>
            <a:off x="10169604" y="5805864"/>
            <a:ext cx="17342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CC653A-6052-A64B-8768-6C0ACCD283DF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2178842" y="4468400"/>
            <a:ext cx="2171181" cy="1841041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219FA5-EAB0-A242-9C9D-FEAA7A02E6D2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4732102" y="3964015"/>
            <a:ext cx="881856" cy="838450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65C07F7-5909-F44A-99FC-D88600B8287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041766" y="4387043"/>
            <a:ext cx="5276763" cy="490136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32C852-6176-2447-8FB8-0C6F0F99A0E1}"/>
              </a:ext>
            </a:extLst>
          </p:cNvPr>
          <p:cNvSpPr txBox="1"/>
          <p:nvPr/>
        </p:nvSpPr>
        <p:spPr>
          <a:xfrm>
            <a:off x="8944494" y="6230951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203.110.0.0/19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8858E-E466-8E45-A215-53F700BC1718}"/>
              </a:ext>
            </a:extLst>
          </p:cNvPr>
          <p:cNvSpPr txBox="1"/>
          <p:nvPr/>
        </p:nvSpPr>
        <p:spPr>
          <a:xfrm>
            <a:off x="174472" y="3809769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 bit hosts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CEC61-C556-6347-B879-96F10C1AE09F}"/>
              </a:ext>
            </a:extLst>
          </p:cNvPr>
          <p:cNvSpPr txBox="1"/>
          <p:nvPr/>
        </p:nvSpPr>
        <p:spPr>
          <a:xfrm>
            <a:off x="3919170" y="3307433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C35DE-ADFA-BC4F-991D-682F6ADF320B}"/>
              </a:ext>
            </a:extLst>
          </p:cNvPr>
          <p:cNvSpPr txBox="1"/>
          <p:nvPr/>
        </p:nvSpPr>
        <p:spPr>
          <a:xfrm>
            <a:off x="8496364" y="3243328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C8FF67-F87C-CF4D-8EE8-AD0CEC53C0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71" y="4389910"/>
            <a:ext cx="1312859" cy="88946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E57EBC-0703-9A4E-81FC-C9ED0EE675ED}"/>
              </a:ext>
            </a:extLst>
          </p:cNvPr>
          <p:cNvCxnSpPr>
            <a:cxnSpLocks/>
          </p:cNvCxnSpPr>
          <p:nvPr/>
        </p:nvCxnSpPr>
        <p:spPr>
          <a:xfrm>
            <a:off x="4753805" y="5279372"/>
            <a:ext cx="0" cy="6239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B5B228-31BB-2842-9AFE-E876B9FE40A8}"/>
              </a:ext>
            </a:extLst>
          </p:cNvPr>
          <p:cNvSpPr txBox="1"/>
          <p:nvPr/>
        </p:nvSpPr>
        <p:spPr>
          <a:xfrm>
            <a:off x="3036515" y="4675707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 bit hosts</a:t>
            </a:r>
          </a:p>
        </p:txBody>
      </p:sp>
    </p:spTree>
    <p:extLst>
      <p:ext uri="{BB962C8B-B14F-4D97-AF65-F5344CB8AC3E}">
        <p14:creationId xmlns:p14="http://schemas.microsoft.com/office/powerpoint/2010/main" val="417984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424C9-2116-DA4C-A664-74BA47D7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1137424"/>
            <a:ext cx="11713241" cy="5349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CSE – 11 bits, VGSOM+EE – 10 bits</a:t>
            </a:r>
          </a:p>
          <a:p>
            <a:endParaRPr lang="en-US" dirty="0"/>
          </a:p>
          <a:p>
            <a:r>
              <a:rPr lang="en-US" dirty="0"/>
              <a:t>Network address – 203.110.0.0/19, 203.110.000</a:t>
            </a:r>
            <a:r>
              <a:rPr lang="en-US" b="1" dirty="0">
                <a:solidFill>
                  <a:srgbClr val="FF0000"/>
                </a:solidFill>
              </a:rPr>
              <a:t>XX</a:t>
            </a:r>
            <a:r>
              <a:rPr lang="en-US" dirty="0"/>
              <a:t>XXX.XXXXXXXX</a:t>
            </a:r>
          </a:p>
          <a:p>
            <a:pPr lvl="1"/>
            <a:endParaRPr lang="en-US" dirty="0"/>
          </a:p>
          <a:p>
            <a:r>
              <a:rPr lang="en-US" dirty="0"/>
              <a:t>CSE network address 203.110.00010XXX.XXXXXXXX (203.110.16.0/21)</a:t>
            </a:r>
          </a:p>
          <a:p>
            <a:endParaRPr lang="en-US" dirty="0"/>
          </a:p>
          <a:p>
            <a:r>
              <a:rPr lang="en-US" dirty="0"/>
              <a:t>VGSOM+EE network address 203.110.00001XXX.XXXXXXXX (203.110.8.0/21)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B750-8B82-674D-9069-432A5D0D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</p:spTree>
    <p:extLst>
      <p:ext uri="{BB962C8B-B14F-4D97-AF65-F5344CB8AC3E}">
        <p14:creationId xmlns:p14="http://schemas.microsoft.com/office/powerpoint/2010/main" val="41683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                                Software, Kernel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Hardware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Transport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BFD10B-44D2-574E-9FFE-FCCA540A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414" y="1137424"/>
            <a:ext cx="7855088" cy="5349838"/>
          </a:xfrm>
        </p:spPr>
        <p:txBody>
          <a:bodyPr/>
          <a:lstStyle/>
          <a:p>
            <a:r>
              <a:rPr lang="en-US" b="1" dirty="0"/>
              <a:t>Protocol stack is implemented across different layers of the operating system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D3C70B6-A2ED-5B42-89E8-A6EF7AF6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Have Learnt So Far …</a:t>
            </a:r>
          </a:p>
        </p:txBody>
      </p: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970AC5-29B0-EC44-9B8B-769FBE8D4922}"/>
              </a:ext>
            </a:extLst>
          </p:cNvPr>
          <p:cNvSpPr/>
          <p:nvPr/>
        </p:nvSpPr>
        <p:spPr>
          <a:xfrm>
            <a:off x="4156364" y="859537"/>
            <a:ext cx="7547956" cy="2399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A2A5A-69AB-5C4C-BB89-E2359BA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6E0A-240D-0843-B5B2-976A13C0F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51" y="1043247"/>
            <a:ext cx="2765367" cy="207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398D7-1F48-4142-A2F0-3B9F4BAC2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17" y="1043247"/>
            <a:ext cx="2765366" cy="207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5535-8E08-FD48-8A0B-5A9216C073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19" y="1043247"/>
            <a:ext cx="2759595" cy="206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A91DE-708D-2645-A75F-9B73AC8BE38B}"/>
              </a:ext>
            </a:extLst>
          </p:cNvPr>
          <p:cNvSpPr txBox="1"/>
          <p:nvPr/>
        </p:nvSpPr>
        <p:spPr>
          <a:xfrm>
            <a:off x="856912" y="3117272"/>
            <a:ext cx="23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CSE – 2000 Hosts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0F638-EA0A-7E45-800F-F554C287C552}"/>
              </a:ext>
            </a:extLst>
          </p:cNvPr>
          <p:cNvSpPr txBox="1"/>
          <p:nvPr/>
        </p:nvSpPr>
        <p:spPr>
          <a:xfrm>
            <a:off x="4659100" y="3117272"/>
            <a:ext cx="271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VGSOM – 500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8AE9A-C037-4143-8E54-2E8B93559E88}"/>
              </a:ext>
            </a:extLst>
          </p:cNvPr>
          <p:cNvSpPr txBox="1"/>
          <p:nvPr/>
        </p:nvSpPr>
        <p:spPr>
          <a:xfrm>
            <a:off x="9113489" y="3109642"/>
            <a:ext cx="202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EE – 500 Hosts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F9117-F872-6944-BFA2-555860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173" y="5018496"/>
            <a:ext cx="3387321" cy="163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91200-E771-ED40-B517-F409842E46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2" y="5864709"/>
            <a:ext cx="1312859" cy="8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33EB-1E1E-8A4D-B7B1-5B0856AD6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45" y="5361133"/>
            <a:ext cx="1312859" cy="88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DC9BE4-1E93-A143-9AE7-1AD8606CE2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3578937"/>
            <a:ext cx="1312859" cy="8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D44D3-5227-5343-9319-4A5FAD0E0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55" y="3497581"/>
            <a:ext cx="1312859" cy="889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8B4EF-1A33-644C-95C6-F7D7056246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099" y="3497581"/>
            <a:ext cx="1312859" cy="8894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B692C-2551-4549-BB4A-749237A098BC}"/>
              </a:ext>
            </a:extLst>
          </p:cNvPr>
          <p:cNvCxnSpPr>
            <a:stCxn id="12" idx="3"/>
          </p:cNvCxnSpPr>
          <p:nvPr/>
        </p:nvCxnSpPr>
        <p:spPr>
          <a:xfrm>
            <a:off x="10169604" y="5805864"/>
            <a:ext cx="17342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CC653A-6052-A64B-8768-6C0ACCD283DF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2178842" y="4468400"/>
            <a:ext cx="2171181" cy="1841041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219FA5-EAB0-A242-9C9D-FEAA7A02E6D2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4732102" y="3964015"/>
            <a:ext cx="881856" cy="838450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65C07F7-5909-F44A-99FC-D88600B8287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041766" y="4387043"/>
            <a:ext cx="5276763" cy="490136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32C852-6176-2447-8FB8-0C6F0F99A0E1}"/>
              </a:ext>
            </a:extLst>
          </p:cNvPr>
          <p:cNvSpPr txBox="1"/>
          <p:nvPr/>
        </p:nvSpPr>
        <p:spPr>
          <a:xfrm>
            <a:off x="8944494" y="6230951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203.110.0.0/19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8858E-E466-8E45-A215-53F700BC1718}"/>
              </a:ext>
            </a:extLst>
          </p:cNvPr>
          <p:cNvSpPr txBox="1"/>
          <p:nvPr/>
        </p:nvSpPr>
        <p:spPr>
          <a:xfrm>
            <a:off x="174472" y="3809769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 bit hosts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CEC61-C556-6347-B879-96F10C1AE09F}"/>
              </a:ext>
            </a:extLst>
          </p:cNvPr>
          <p:cNvSpPr txBox="1"/>
          <p:nvPr/>
        </p:nvSpPr>
        <p:spPr>
          <a:xfrm>
            <a:off x="3919170" y="3307433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C35DE-ADFA-BC4F-991D-682F6ADF320B}"/>
              </a:ext>
            </a:extLst>
          </p:cNvPr>
          <p:cNvSpPr txBox="1"/>
          <p:nvPr/>
        </p:nvSpPr>
        <p:spPr>
          <a:xfrm>
            <a:off x="8496364" y="3243328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C8FF67-F87C-CF4D-8EE8-AD0CEC53C0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71" y="4389910"/>
            <a:ext cx="1312859" cy="88946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E57EBC-0703-9A4E-81FC-C9ED0EE675ED}"/>
              </a:ext>
            </a:extLst>
          </p:cNvPr>
          <p:cNvCxnSpPr>
            <a:cxnSpLocks/>
          </p:cNvCxnSpPr>
          <p:nvPr/>
        </p:nvCxnSpPr>
        <p:spPr>
          <a:xfrm>
            <a:off x="4753805" y="5279372"/>
            <a:ext cx="0" cy="6239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B5B228-31BB-2842-9AFE-E876B9FE40A8}"/>
              </a:ext>
            </a:extLst>
          </p:cNvPr>
          <p:cNvSpPr txBox="1"/>
          <p:nvPr/>
        </p:nvSpPr>
        <p:spPr>
          <a:xfrm>
            <a:off x="3036515" y="4675707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 bit hosts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C0B72-5EF9-0346-A2A8-A83D5D07BE9D}"/>
              </a:ext>
            </a:extLst>
          </p:cNvPr>
          <p:cNvSpPr txBox="1"/>
          <p:nvPr/>
        </p:nvSpPr>
        <p:spPr>
          <a:xfrm>
            <a:off x="111988" y="4683120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203.110.16.0/21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F9A074-D044-B840-90CE-693CAB6B2C2C}"/>
              </a:ext>
            </a:extLst>
          </p:cNvPr>
          <p:cNvSpPr txBox="1"/>
          <p:nvPr/>
        </p:nvSpPr>
        <p:spPr>
          <a:xfrm>
            <a:off x="3154959" y="5332383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203.110.8.0/21</a:t>
            </a:r>
          </a:p>
        </p:txBody>
      </p:sp>
    </p:spTree>
    <p:extLst>
      <p:ext uri="{BB962C8B-B14F-4D97-AF65-F5344CB8AC3E}">
        <p14:creationId xmlns:p14="http://schemas.microsoft.com/office/powerpoint/2010/main" val="23423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424C9-2116-DA4C-A664-74BA47D7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7" y="1137424"/>
            <a:ext cx="11713241" cy="5349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VGSOM – 9 bits, EE – 9 bits</a:t>
            </a:r>
          </a:p>
          <a:p>
            <a:endParaRPr lang="en-US" dirty="0"/>
          </a:p>
          <a:p>
            <a:r>
              <a:rPr lang="en-US" dirty="0"/>
              <a:t>Network address – 203.110.8.0/21, 203.110.000</a:t>
            </a:r>
            <a:r>
              <a:rPr lang="en-US" b="1" dirty="0">
                <a:solidFill>
                  <a:srgbClr val="FF0000"/>
                </a:solidFill>
              </a:rPr>
              <a:t>01</a:t>
            </a:r>
            <a:r>
              <a:rPr lang="en-US" dirty="0">
                <a:solidFill>
                  <a:srgbClr val="FFC000"/>
                </a:solidFill>
              </a:rPr>
              <a:t>XX</a:t>
            </a:r>
            <a:r>
              <a:rPr lang="en-US" dirty="0"/>
              <a:t>X.XXXXXXXX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VGSOM network address 203.110.00001</a:t>
            </a:r>
            <a:r>
              <a:rPr lang="en-US" dirty="0">
                <a:solidFill>
                  <a:srgbClr val="FFC000"/>
                </a:solidFill>
              </a:rPr>
              <a:t>10</a:t>
            </a:r>
            <a:r>
              <a:rPr lang="en-US" dirty="0"/>
              <a:t>X.XXXXXXXX (203.110.12.0/23)</a:t>
            </a:r>
          </a:p>
          <a:p>
            <a:endParaRPr lang="en-US" dirty="0"/>
          </a:p>
          <a:p>
            <a:r>
              <a:rPr lang="en-US" dirty="0"/>
              <a:t>EE network address 203.110.00001</a:t>
            </a:r>
            <a:r>
              <a:rPr lang="en-US" dirty="0">
                <a:solidFill>
                  <a:srgbClr val="FFC000"/>
                </a:solidFill>
              </a:rPr>
              <a:t>01</a:t>
            </a:r>
            <a:r>
              <a:rPr lang="en-US" dirty="0"/>
              <a:t>X.XXXXXXXX (203.110.10.0/23)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B750-8B82-674D-9069-432A5D0D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</p:spTree>
    <p:extLst>
      <p:ext uri="{BB962C8B-B14F-4D97-AF65-F5344CB8AC3E}">
        <p14:creationId xmlns:p14="http://schemas.microsoft.com/office/powerpoint/2010/main" val="2590411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970AC5-29B0-EC44-9B8B-769FBE8D4922}"/>
              </a:ext>
            </a:extLst>
          </p:cNvPr>
          <p:cNvSpPr/>
          <p:nvPr/>
        </p:nvSpPr>
        <p:spPr>
          <a:xfrm>
            <a:off x="4156364" y="859537"/>
            <a:ext cx="7547956" cy="2399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0A2A5A-69AB-5C4C-BB89-E2359BA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6E0A-240D-0843-B5B2-976A13C0F7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51" y="1043247"/>
            <a:ext cx="2765367" cy="207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398D7-1F48-4142-A2F0-3B9F4BAC2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817" y="1043247"/>
            <a:ext cx="2765366" cy="207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5535-8E08-FD48-8A0B-5A9216C073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19" y="1043247"/>
            <a:ext cx="2759595" cy="206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A91DE-708D-2645-A75F-9B73AC8BE38B}"/>
              </a:ext>
            </a:extLst>
          </p:cNvPr>
          <p:cNvSpPr txBox="1"/>
          <p:nvPr/>
        </p:nvSpPr>
        <p:spPr>
          <a:xfrm>
            <a:off x="856912" y="3117272"/>
            <a:ext cx="233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CSE – 2000 Hosts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0F638-EA0A-7E45-800F-F554C287C552}"/>
              </a:ext>
            </a:extLst>
          </p:cNvPr>
          <p:cNvSpPr txBox="1"/>
          <p:nvPr/>
        </p:nvSpPr>
        <p:spPr>
          <a:xfrm>
            <a:off x="4659100" y="3117272"/>
            <a:ext cx="271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VGSOM – 500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8AE9A-C037-4143-8E54-2E8B93559E88}"/>
              </a:ext>
            </a:extLst>
          </p:cNvPr>
          <p:cNvSpPr txBox="1"/>
          <p:nvPr/>
        </p:nvSpPr>
        <p:spPr>
          <a:xfrm>
            <a:off x="9113489" y="3109642"/>
            <a:ext cx="202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EE – 500 Hosts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F9117-F872-6944-BFA2-555860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173" y="5018496"/>
            <a:ext cx="3387321" cy="163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F91200-E771-ED40-B517-F409842E463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2" y="5864709"/>
            <a:ext cx="1312859" cy="8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33EB-1E1E-8A4D-B7B1-5B0856AD6A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45" y="5361133"/>
            <a:ext cx="1312859" cy="88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DC9BE4-1E93-A143-9AE7-1AD8606CE2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3578937"/>
            <a:ext cx="1312859" cy="8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1D44D3-5227-5343-9319-4A5FAD0E09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55" y="3497581"/>
            <a:ext cx="1312859" cy="889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8B4EF-1A33-644C-95C6-F7D7056246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099" y="3497581"/>
            <a:ext cx="1312859" cy="8894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B692C-2551-4549-BB4A-749237A098BC}"/>
              </a:ext>
            </a:extLst>
          </p:cNvPr>
          <p:cNvCxnSpPr>
            <a:stCxn id="12" idx="3"/>
          </p:cNvCxnSpPr>
          <p:nvPr/>
        </p:nvCxnSpPr>
        <p:spPr>
          <a:xfrm>
            <a:off x="10169604" y="5805864"/>
            <a:ext cx="17342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CC653A-6052-A64B-8768-6C0ACCD283DF}"/>
              </a:ext>
            </a:extLst>
          </p:cNvPr>
          <p:cNvCxnSpPr>
            <a:stCxn id="11" idx="1"/>
            <a:endCxn id="13" idx="2"/>
          </p:cNvCxnSpPr>
          <p:nvPr/>
        </p:nvCxnSpPr>
        <p:spPr>
          <a:xfrm rot="10800000">
            <a:off x="2178842" y="4468400"/>
            <a:ext cx="2171181" cy="1841041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8219FA5-EAB0-A242-9C9D-FEAA7A02E6D2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4732102" y="3964015"/>
            <a:ext cx="881856" cy="838450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65C07F7-5909-F44A-99FC-D88600B8287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041766" y="4387043"/>
            <a:ext cx="5276763" cy="490136"/>
          </a:xfrm>
          <a:prstGeom prst="bentConnector2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32C852-6176-2447-8FB8-0C6F0F99A0E1}"/>
              </a:ext>
            </a:extLst>
          </p:cNvPr>
          <p:cNvSpPr txBox="1"/>
          <p:nvPr/>
        </p:nvSpPr>
        <p:spPr>
          <a:xfrm>
            <a:off x="8944494" y="6230951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203.110.0.0/19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8858E-E466-8E45-A215-53F700BC1718}"/>
              </a:ext>
            </a:extLst>
          </p:cNvPr>
          <p:cNvSpPr txBox="1"/>
          <p:nvPr/>
        </p:nvSpPr>
        <p:spPr>
          <a:xfrm>
            <a:off x="174472" y="3809769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 bit hosts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CEC61-C556-6347-B879-96F10C1AE09F}"/>
              </a:ext>
            </a:extLst>
          </p:cNvPr>
          <p:cNvSpPr txBox="1"/>
          <p:nvPr/>
        </p:nvSpPr>
        <p:spPr>
          <a:xfrm>
            <a:off x="3919170" y="3307433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C35DE-ADFA-BC4F-991D-682F6ADF320B}"/>
              </a:ext>
            </a:extLst>
          </p:cNvPr>
          <p:cNvSpPr txBox="1"/>
          <p:nvPr/>
        </p:nvSpPr>
        <p:spPr>
          <a:xfrm>
            <a:off x="8496364" y="3243328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bit hosts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C8FF67-F87C-CF4D-8EE8-AD0CEC53C0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71" y="4389910"/>
            <a:ext cx="1312859" cy="88946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E57EBC-0703-9A4E-81FC-C9ED0EE675ED}"/>
              </a:ext>
            </a:extLst>
          </p:cNvPr>
          <p:cNvCxnSpPr>
            <a:cxnSpLocks/>
          </p:cNvCxnSpPr>
          <p:nvPr/>
        </p:nvCxnSpPr>
        <p:spPr>
          <a:xfrm>
            <a:off x="4753805" y="5279372"/>
            <a:ext cx="0" cy="6239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B5B228-31BB-2842-9AFE-E876B9FE40A8}"/>
              </a:ext>
            </a:extLst>
          </p:cNvPr>
          <p:cNvSpPr txBox="1"/>
          <p:nvPr/>
        </p:nvSpPr>
        <p:spPr>
          <a:xfrm>
            <a:off x="3036515" y="4675707"/>
            <a:ext cx="1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 bit hosts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C0B72-5EF9-0346-A2A8-A83D5D07BE9D}"/>
              </a:ext>
            </a:extLst>
          </p:cNvPr>
          <p:cNvSpPr txBox="1"/>
          <p:nvPr/>
        </p:nvSpPr>
        <p:spPr>
          <a:xfrm>
            <a:off x="111988" y="4683120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203.110.16.0/21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F9A074-D044-B840-90CE-693CAB6B2C2C}"/>
              </a:ext>
            </a:extLst>
          </p:cNvPr>
          <p:cNvSpPr txBox="1"/>
          <p:nvPr/>
        </p:nvSpPr>
        <p:spPr>
          <a:xfrm>
            <a:off x="3154959" y="5332383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203.110.8.0/21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C1F2E8-CA1E-0047-A617-3930FB13D2DC}"/>
              </a:ext>
            </a:extLst>
          </p:cNvPr>
          <p:cNvSpPr txBox="1"/>
          <p:nvPr/>
        </p:nvSpPr>
        <p:spPr>
          <a:xfrm>
            <a:off x="5460991" y="4237237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203.110.12.0/23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782541-46CD-654E-9C2A-B58C765A39F5}"/>
              </a:ext>
            </a:extLst>
          </p:cNvPr>
          <p:cNvSpPr txBox="1"/>
          <p:nvPr/>
        </p:nvSpPr>
        <p:spPr>
          <a:xfrm>
            <a:off x="8973739" y="4275239"/>
            <a:ext cx="272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203.110.10.0/23</a:t>
            </a:r>
          </a:p>
        </p:txBody>
      </p:sp>
    </p:spTree>
    <p:extLst>
      <p:ext uri="{BB962C8B-B14F-4D97-AF65-F5344CB8AC3E}">
        <p14:creationId xmlns:p14="http://schemas.microsoft.com/office/powerpoint/2010/main" val="2224306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66"/>
            <a:ext cx="12192000" cy="794008"/>
          </a:xfrm>
        </p:spPr>
        <p:txBody>
          <a:bodyPr/>
          <a:lstStyle/>
          <a:p>
            <a:r>
              <a:rPr lang="en-IN" dirty="0"/>
              <a:t>CIDR – Routing Table 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810" y="2654442"/>
            <a:ext cx="1771799" cy="117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130" y="2511981"/>
            <a:ext cx="1771799" cy="1178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2393" y="864943"/>
            <a:ext cx="2549744" cy="1342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2735" y="147472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10.0.2.0/24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094" y="2207827"/>
            <a:ext cx="2549744" cy="1342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4600" y="269664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10.0.3.0/24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256" y="3549655"/>
            <a:ext cx="2549744" cy="1342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37899" y="394333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10.0.4.0/24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946" y="1070266"/>
            <a:ext cx="1771799" cy="1178246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4" idx="0"/>
            <a:endCxn id="12" idx="2"/>
          </p:cNvCxnSpPr>
          <p:nvPr/>
        </p:nvCxnSpPr>
        <p:spPr>
          <a:xfrm flipV="1">
            <a:off x="4391709" y="2248512"/>
            <a:ext cx="1224136" cy="4059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endCxn id="5" idx="1"/>
          </p:cNvCxnSpPr>
          <p:nvPr/>
        </p:nvCxnSpPr>
        <p:spPr>
          <a:xfrm flipV="1">
            <a:off x="5012874" y="3101104"/>
            <a:ext cx="1373256" cy="147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6" idx="1"/>
          </p:cNvCxnSpPr>
          <p:nvPr/>
        </p:nvCxnSpPr>
        <p:spPr>
          <a:xfrm flipV="1">
            <a:off x="7272029" y="1536375"/>
            <a:ext cx="1490364" cy="975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82274" y="3398809"/>
            <a:ext cx="2523693" cy="6026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1"/>
          </p:cNvCxnSpPr>
          <p:nvPr/>
        </p:nvCxnSpPr>
        <p:spPr>
          <a:xfrm flipV="1">
            <a:off x="7914994" y="2879259"/>
            <a:ext cx="1016101" cy="20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86096" y="32482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9785" y="302947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93790" y="16139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02295" y="251198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12788" y="329522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065" y="211793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10.0.2.1/24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1547" y="251198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10.0.3.1/24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51314" y="346335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10.0.4.1/24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12874" y="19207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172.16.1.1/24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93897" y="22284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172.16.1.2/24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17624" y="355069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172.16.2.1/24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95252" y="2839903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172.16.2.2/24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074179"/>
              </p:ext>
            </p:extLst>
          </p:nvPr>
        </p:nvGraphicFramePr>
        <p:xfrm>
          <a:off x="3546256" y="420772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266B604-230A-C743-AF3F-DAF232D27BCF}"/>
              </a:ext>
            </a:extLst>
          </p:cNvPr>
          <p:cNvSpPr txBox="1"/>
          <p:nvPr/>
        </p:nvSpPr>
        <p:spPr>
          <a:xfrm>
            <a:off x="827" y="4369300"/>
            <a:ext cx="318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Routing Table for R1</a:t>
            </a:r>
          </a:p>
        </p:txBody>
      </p:sp>
    </p:spTree>
    <p:extLst>
      <p:ext uri="{BB962C8B-B14F-4D97-AF65-F5344CB8AC3E}">
        <p14:creationId xmlns:p14="http://schemas.microsoft.com/office/powerpoint/2010/main" val="5910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752"/>
            <a:ext cx="12192000" cy="844520"/>
          </a:xfrm>
        </p:spPr>
        <p:txBody>
          <a:bodyPr/>
          <a:lstStyle/>
          <a:p>
            <a:r>
              <a:rPr lang="en-IN" dirty="0"/>
              <a:t>CIDR – Routing Table 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810" y="2687771"/>
            <a:ext cx="1771799" cy="117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130" y="2545310"/>
            <a:ext cx="1771799" cy="1178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2393" y="898272"/>
            <a:ext cx="2549744" cy="1342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2735" y="150805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10.0.2.0/24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094" y="2241156"/>
            <a:ext cx="2549744" cy="1342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4600" y="272997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10.0.3.0/24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256" y="3582984"/>
            <a:ext cx="2549744" cy="1342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37899" y="397666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10.0.4.0/24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946" y="1103595"/>
            <a:ext cx="1771799" cy="1178246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4" idx="0"/>
            <a:endCxn id="12" idx="2"/>
          </p:cNvCxnSpPr>
          <p:nvPr/>
        </p:nvCxnSpPr>
        <p:spPr>
          <a:xfrm flipV="1">
            <a:off x="4391709" y="2281841"/>
            <a:ext cx="1224136" cy="4059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endCxn id="5" idx="1"/>
          </p:cNvCxnSpPr>
          <p:nvPr/>
        </p:nvCxnSpPr>
        <p:spPr>
          <a:xfrm flipV="1">
            <a:off x="5012874" y="3134433"/>
            <a:ext cx="1373256" cy="1941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6" idx="1"/>
          </p:cNvCxnSpPr>
          <p:nvPr/>
        </p:nvCxnSpPr>
        <p:spPr>
          <a:xfrm flipV="1">
            <a:off x="7272029" y="1569704"/>
            <a:ext cx="1490364" cy="975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51314" y="3432138"/>
            <a:ext cx="2654653" cy="6026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1"/>
          </p:cNvCxnSpPr>
          <p:nvPr/>
        </p:nvCxnSpPr>
        <p:spPr>
          <a:xfrm flipV="1">
            <a:off x="8157928" y="2912588"/>
            <a:ext cx="773166" cy="20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86096" y="328156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9785" y="306280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93790" y="164731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02295" y="25453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12788" y="332855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065" y="215126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10.0.2.1/24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1547" y="254531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10.0.3.1/24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51314" y="349668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10.0.4.1/24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12874" y="1954053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172.16.1.1/24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93897" y="226179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172.16.1.2/24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17624" y="358402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172.16.2.1/24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95252" y="287323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172.16.2.2/24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83236"/>
              </p:ext>
            </p:extLst>
          </p:nvPr>
        </p:nvGraphicFramePr>
        <p:xfrm>
          <a:off x="3505810" y="4177819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10.0.2.0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10.0.3.0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10.0.4.0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87184A8-CF8A-8B49-A22C-C32BD3011891}"/>
              </a:ext>
            </a:extLst>
          </p:cNvPr>
          <p:cNvSpPr txBox="1"/>
          <p:nvPr/>
        </p:nvSpPr>
        <p:spPr>
          <a:xfrm>
            <a:off x="100198" y="3638107"/>
            <a:ext cx="318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Routing Table for R1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4E2F6-64E9-044C-B5A6-FB0DA2827DFB}"/>
              </a:ext>
            </a:extLst>
          </p:cNvPr>
          <p:cNvSpPr txBox="1"/>
          <p:nvPr/>
        </p:nvSpPr>
        <p:spPr>
          <a:xfrm>
            <a:off x="140566" y="4644762"/>
            <a:ext cx="3149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Compaction of routing table is possible</a:t>
            </a:r>
          </a:p>
        </p:txBody>
      </p:sp>
    </p:spTree>
    <p:extLst>
      <p:ext uri="{BB962C8B-B14F-4D97-AF65-F5344CB8AC3E}">
        <p14:creationId xmlns:p14="http://schemas.microsoft.com/office/powerpoint/2010/main" val="49142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752"/>
            <a:ext cx="12191999" cy="775722"/>
          </a:xfrm>
        </p:spPr>
        <p:txBody>
          <a:bodyPr/>
          <a:lstStyle/>
          <a:p>
            <a:r>
              <a:rPr lang="en-IN" dirty="0"/>
              <a:t>CIDR – Routing Table 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21" y="2780928"/>
            <a:ext cx="1771799" cy="117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841" y="2638467"/>
            <a:ext cx="1771799" cy="1178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104" y="991429"/>
            <a:ext cx="2549744" cy="1342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2446" y="16012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10.0.2.0/24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805" y="2334313"/>
            <a:ext cx="2549744" cy="1342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4311" y="282313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10.0.3.0/24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967" y="3676141"/>
            <a:ext cx="2549744" cy="1342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07610" y="406981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10.0.4.0/24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7" y="1196752"/>
            <a:ext cx="1771799" cy="1178246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4" idx="0"/>
            <a:endCxn id="12" idx="2"/>
          </p:cNvCxnSpPr>
          <p:nvPr/>
        </p:nvCxnSpPr>
        <p:spPr>
          <a:xfrm flipV="1">
            <a:off x="2661420" y="2374998"/>
            <a:ext cx="1224136" cy="4059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endCxn id="5" idx="1"/>
          </p:cNvCxnSpPr>
          <p:nvPr/>
        </p:nvCxnSpPr>
        <p:spPr>
          <a:xfrm flipV="1">
            <a:off x="3282585" y="3227590"/>
            <a:ext cx="1373256" cy="1941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6" idx="1"/>
          </p:cNvCxnSpPr>
          <p:nvPr/>
        </p:nvCxnSpPr>
        <p:spPr>
          <a:xfrm flipV="1">
            <a:off x="5541740" y="1662861"/>
            <a:ext cx="1490364" cy="975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3993" y="3525295"/>
            <a:ext cx="2451685" cy="6026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1"/>
          </p:cNvCxnSpPr>
          <p:nvPr/>
        </p:nvCxnSpPr>
        <p:spPr>
          <a:xfrm flipV="1">
            <a:off x="6286923" y="3005745"/>
            <a:ext cx="913883" cy="20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55807" y="337472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9496" y="315596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63501" y="174046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72006" y="263846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82499" y="342171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98776" y="224441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10.0.2.1/24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71258" y="26384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10.0.3.1/24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21025" y="358984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10.0.4.1/24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2585" y="204721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172.16.1.1/24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3608" y="235495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172.16.1.2/24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87335" y="3677177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172.16.2.1/24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64963" y="296638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172.16.2.2/24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9965"/>
              </p:ext>
            </p:extLst>
          </p:nvPr>
        </p:nvGraphicFramePr>
        <p:xfrm>
          <a:off x="1397287" y="453327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10.0.0.0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255.255.0.0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5522F8C-9C4D-3C42-8528-29661A5C17EE}"/>
              </a:ext>
            </a:extLst>
          </p:cNvPr>
          <p:cNvSpPr txBox="1"/>
          <p:nvPr/>
        </p:nvSpPr>
        <p:spPr>
          <a:xfrm>
            <a:off x="7694064" y="5481820"/>
            <a:ext cx="3189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Compact </a:t>
            </a:r>
          </a:p>
          <a:p>
            <a:r>
              <a:rPr lang="en-US" sz="2800" b="1" dirty="0"/>
              <a:t>Routing Table for R1</a:t>
            </a:r>
          </a:p>
        </p:txBody>
      </p:sp>
    </p:spTree>
    <p:extLst>
      <p:ext uri="{BB962C8B-B14F-4D97-AF65-F5344CB8AC3E}">
        <p14:creationId xmlns:p14="http://schemas.microsoft.com/office/powerpoint/2010/main" val="99900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752"/>
            <a:ext cx="12191999" cy="775722"/>
          </a:xfrm>
        </p:spPr>
        <p:txBody>
          <a:bodyPr/>
          <a:lstStyle/>
          <a:p>
            <a:r>
              <a:rPr lang="en-IN" dirty="0"/>
              <a:t>CIDR – Problem of </a:t>
            </a:r>
            <a:r>
              <a:rPr lang="en-IN" dirty="0" err="1"/>
              <a:t>Multihoming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2780928"/>
            <a:ext cx="1771799" cy="117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1" y="2638467"/>
            <a:ext cx="1771799" cy="1178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991429"/>
            <a:ext cx="2549744" cy="1342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2446" y="16012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10.0.2.0/24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05" y="2334313"/>
            <a:ext cx="2549744" cy="1342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4311" y="282313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10.0.3.0/24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7" y="3676141"/>
            <a:ext cx="2549744" cy="1342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07610" y="406981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10.0.4.0/24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7" y="1196752"/>
            <a:ext cx="1771799" cy="1178246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4" idx="0"/>
            <a:endCxn id="12" idx="2"/>
          </p:cNvCxnSpPr>
          <p:nvPr/>
        </p:nvCxnSpPr>
        <p:spPr>
          <a:xfrm flipV="1">
            <a:off x="2661420" y="2374998"/>
            <a:ext cx="1224136" cy="4059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endCxn id="5" idx="1"/>
          </p:cNvCxnSpPr>
          <p:nvPr/>
        </p:nvCxnSpPr>
        <p:spPr>
          <a:xfrm flipV="1">
            <a:off x="3282585" y="3227590"/>
            <a:ext cx="1373256" cy="147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6" idx="1"/>
          </p:cNvCxnSpPr>
          <p:nvPr/>
        </p:nvCxnSpPr>
        <p:spPr>
          <a:xfrm flipV="1">
            <a:off x="5541740" y="1662861"/>
            <a:ext cx="1490364" cy="9756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97851" y="3421713"/>
            <a:ext cx="2277827" cy="706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1"/>
          </p:cNvCxnSpPr>
          <p:nvPr/>
        </p:nvCxnSpPr>
        <p:spPr>
          <a:xfrm flipV="1">
            <a:off x="6286923" y="3005745"/>
            <a:ext cx="913883" cy="20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55807" y="337472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9496" y="315596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63501" y="174046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72006" y="263846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82499" y="342171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98776" y="224441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10.0.2.1/24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71258" y="26384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10.0.3.1/24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21025" y="358984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10.0.4.1/24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2585" y="204721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172.16.1.1/24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3608" y="2354951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172.16.1.2/24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87335" y="3677177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172.16.2.1/24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64963" y="2966389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172.16.2.2/24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56" y="4797153"/>
            <a:ext cx="1515467" cy="1072193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3" idx="3"/>
          </p:cNvCxnSpPr>
          <p:nvPr/>
        </p:nvCxnSpPr>
        <p:spPr>
          <a:xfrm flipV="1">
            <a:off x="6286922" y="4981819"/>
            <a:ext cx="2401366" cy="3514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" idx="1"/>
          </p:cNvCxnSpPr>
          <p:nvPr/>
        </p:nvCxnSpPr>
        <p:spPr>
          <a:xfrm>
            <a:off x="2787335" y="3861843"/>
            <a:ext cx="1984120" cy="14714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73505" y="395441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eth2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97293" y="42781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172.16.3.1/24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83576" y="533324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172.16.3.2/24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97851" y="479715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10.0.4.2/24</a:t>
            </a:r>
          </a:p>
        </p:txBody>
      </p:sp>
    </p:spTree>
    <p:extLst>
      <p:ext uri="{BB962C8B-B14F-4D97-AF65-F5344CB8AC3E}">
        <p14:creationId xmlns:p14="http://schemas.microsoft.com/office/powerpoint/2010/main" val="376511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752"/>
            <a:ext cx="12191999" cy="810772"/>
          </a:xfrm>
        </p:spPr>
        <p:txBody>
          <a:bodyPr/>
          <a:lstStyle/>
          <a:p>
            <a:r>
              <a:rPr lang="en-IN" dirty="0"/>
              <a:t>CIDR – Longest Prefix Match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126292"/>
              </p:ext>
            </p:extLst>
          </p:nvPr>
        </p:nvGraphicFramePr>
        <p:xfrm>
          <a:off x="2567608" y="270892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Netmask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10.0.0.0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255.255.0.0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10.0.4.0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172.16.3.2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172.16.2.0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255.255.255.0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172.16.2.2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03901" y="1302265"/>
            <a:ext cx="85711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 err="1"/>
              <a:t>Supernetting</a:t>
            </a:r>
            <a:r>
              <a:rPr lang="en-IN" sz="2400" b="1" dirty="0"/>
              <a:t> is not always perfect ! </a:t>
            </a:r>
          </a:p>
          <a:p>
            <a:r>
              <a:rPr lang="en-IN" sz="2400" b="1" dirty="0"/>
              <a:t>There is always a possibility of duplicate entries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74864" y="5661463"/>
            <a:ext cx="6548554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Where to forward 10.0.4.8 ? </a:t>
            </a:r>
          </a:p>
        </p:txBody>
      </p:sp>
    </p:spTree>
    <p:extLst>
      <p:ext uri="{BB962C8B-B14F-4D97-AF65-F5344CB8AC3E}">
        <p14:creationId xmlns:p14="http://schemas.microsoft.com/office/powerpoint/2010/main" val="262294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CIDR – Longest Prefix Match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b="1" dirty="0"/>
              <a:t>Patricia Tree </a:t>
            </a:r>
            <a:r>
              <a:rPr lang="en-IN" dirty="0"/>
              <a:t>(a compact representation of </a:t>
            </a:r>
            <a:r>
              <a:rPr lang="en-IN" dirty="0" err="1"/>
              <a:t>trie</a:t>
            </a:r>
            <a:r>
              <a:rPr lang="en-IN" dirty="0"/>
              <a:t>) for matching prefixes. 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557838" y="3178845"/>
            <a:ext cx="500062" cy="4222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6672263" y="3793208"/>
            <a:ext cx="500062" cy="4222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5905501" y="4599658"/>
            <a:ext cx="500063" cy="4222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7324726" y="4637758"/>
            <a:ext cx="500063" cy="42227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6019801" y="3524919"/>
            <a:ext cx="690563" cy="3444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7096126" y="4139283"/>
            <a:ext cx="422275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>
            <a:off x="6289676" y="4139283"/>
            <a:ext cx="422275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H="1">
            <a:off x="4943476" y="3524919"/>
            <a:ext cx="690563" cy="3444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4519613" y="3793208"/>
            <a:ext cx="500062" cy="42227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3752851" y="4599658"/>
            <a:ext cx="500063" cy="42227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 flipH="1">
            <a:off x="4137026" y="4139283"/>
            <a:ext cx="422275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5097463" y="329473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6219825" y="329473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3906838" y="4023394"/>
            <a:ext cx="488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00</a:t>
            </a:r>
          </a:p>
        </p:txBody>
      </p:sp>
      <p:sp>
        <p:nvSpPr>
          <p:cNvPr id="18" name="Text Box 27"/>
          <p:cNvSpPr txBox="1">
            <a:spLocks noChangeArrowheads="1"/>
          </p:cNvSpPr>
          <p:nvPr/>
        </p:nvSpPr>
        <p:spPr bwMode="auto">
          <a:xfrm>
            <a:off x="6134100" y="4023394"/>
            <a:ext cx="488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10</a:t>
            </a:r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7181850" y="4023394"/>
            <a:ext cx="488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11</a:t>
            </a:r>
          </a:p>
        </p:txBody>
      </p:sp>
      <p:sp>
        <p:nvSpPr>
          <p:cNvPr id="20" name="Line 30"/>
          <p:cNvSpPr>
            <a:spLocks noChangeShapeType="1"/>
          </p:cNvSpPr>
          <p:nvPr/>
        </p:nvSpPr>
        <p:spPr bwMode="auto">
          <a:xfrm flipH="1">
            <a:off x="5597526" y="4983833"/>
            <a:ext cx="422275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5173664" y="4906044"/>
            <a:ext cx="72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100</a:t>
            </a:r>
          </a:p>
        </p:txBody>
      </p:sp>
      <p:sp>
        <p:nvSpPr>
          <p:cNvPr id="22" name="Line 32"/>
          <p:cNvSpPr>
            <a:spLocks noChangeShapeType="1"/>
          </p:cNvSpPr>
          <p:nvPr/>
        </p:nvSpPr>
        <p:spPr bwMode="auto">
          <a:xfrm>
            <a:off x="6326189" y="4983833"/>
            <a:ext cx="422275" cy="498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auto">
          <a:xfrm>
            <a:off x="6403976" y="4906044"/>
            <a:ext cx="72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101</a:t>
            </a:r>
          </a:p>
        </p:txBody>
      </p: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3532188" y="5021932"/>
            <a:ext cx="91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accent1"/>
                </a:solidFill>
              </a:rPr>
              <a:t>00*</a:t>
            </a: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4329113" y="4218657"/>
            <a:ext cx="91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accent1"/>
                </a:solidFill>
              </a:rPr>
              <a:t>0*</a:t>
            </a:r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7170738" y="5060032"/>
            <a:ext cx="91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chemeClr val="accent1"/>
                </a:solidFill>
              </a:rPr>
              <a:t>11*</a:t>
            </a:r>
          </a:p>
        </p:txBody>
      </p:sp>
    </p:spTree>
    <p:extLst>
      <p:ext uri="{BB962C8B-B14F-4D97-AF65-F5344CB8AC3E}">
        <p14:creationId xmlns:p14="http://schemas.microsoft.com/office/powerpoint/2010/main" val="218231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6FB20-9667-014A-99B9-FD92BC2C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35" y="1970948"/>
            <a:ext cx="11222182" cy="850392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Next, we’ll look how to construct the routing table for the Internet …</a:t>
            </a:r>
          </a:p>
        </p:txBody>
      </p:sp>
    </p:spTree>
    <p:extLst>
      <p:ext uri="{BB962C8B-B14F-4D97-AF65-F5344CB8AC3E}">
        <p14:creationId xmlns:p14="http://schemas.microsoft.com/office/powerpoint/2010/main" val="188356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5872" y="3682914"/>
            <a:ext cx="12176128" cy="21119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932342"/>
            <a:ext cx="12192000" cy="27523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(Internet) Layer Services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00" y="1117646"/>
            <a:ext cx="2529453" cy="229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UDP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257" y="1353255"/>
            <a:ext cx="2264229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End to end packet delivery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2783" y="1116505"/>
            <a:ext cx="9468588" cy="22932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                          TCP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53" y="133401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Connection Establishment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849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Reliable Data Delivery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370645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Flow and Congestion Control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40441" y="1326656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Ordered Packet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8140" y="2717598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Transport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5254025" y="5794821"/>
            <a:ext cx="2087592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Link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8140" y="4827716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7C51B-BFF1-A24A-9EF3-B9D1CEC312A5}"/>
              </a:ext>
            </a:extLst>
          </p:cNvPr>
          <p:cNvSpPr/>
          <p:nvPr/>
        </p:nvSpPr>
        <p:spPr>
          <a:xfrm>
            <a:off x="411872" y="3868865"/>
            <a:ext cx="3218286" cy="135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Addressing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49C476-CE94-3C4F-A9CD-17426E93DC76}"/>
              </a:ext>
            </a:extLst>
          </p:cNvPr>
          <p:cNvSpPr/>
          <p:nvPr/>
        </p:nvSpPr>
        <p:spPr>
          <a:xfrm>
            <a:off x="9114293" y="3839232"/>
            <a:ext cx="2947078" cy="135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Routing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71838" y="3956714"/>
            <a:ext cx="6200775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Datagram delivery (unreliable)</a:t>
            </a:r>
          </a:p>
        </p:txBody>
      </p:sp>
    </p:spTree>
    <p:extLst>
      <p:ext uri="{BB962C8B-B14F-4D97-AF65-F5344CB8AC3E}">
        <p14:creationId xmlns:p14="http://schemas.microsoft.com/office/powerpoint/2010/main" val="233343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605ACDCA-ABF7-9141-8628-AF3B880175AC}"/>
              </a:ext>
            </a:extLst>
          </p:cNvPr>
          <p:cNvSpPr/>
          <p:nvPr/>
        </p:nvSpPr>
        <p:spPr>
          <a:xfrm>
            <a:off x="6722764" y="1881818"/>
            <a:ext cx="5469236" cy="474148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569699B1-CE6B-5348-9A40-58C726D96C1A}"/>
              </a:ext>
            </a:extLst>
          </p:cNvPr>
          <p:cNvSpPr/>
          <p:nvPr/>
        </p:nvSpPr>
        <p:spPr>
          <a:xfrm>
            <a:off x="-82589" y="1745779"/>
            <a:ext cx="5302982" cy="4741483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6A8A9-45A8-774E-A9E8-74F6C922D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Internet is organized in a hierarchical fashion.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BC6A5-4FCB-7F49-A374-9E6B9869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 – Basic Principles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B96AE3-1B79-E24D-B870-9EC9190063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58" y="2445931"/>
            <a:ext cx="1538280" cy="13664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9792E4-4E9E-5245-934F-7122E35E39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982" y="2445931"/>
            <a:ext cx="1538280" cy="13664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704CC-3DA1-AD48-8491-8E7AE7BB12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522" y="3812343"/>
            <a:ext cx="1538280" cy="1366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B6C2CD-84ED-4442-A52D-6E235D06C8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743" y="2750108"/>
            <a:ext cx="1538280" cy="13664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1AEF0B-0FF8-BC4F-951B-76A637B58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47" y="2445931"/>
            <a:ext cx="1538280" cy="1366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AE1851-7CF0-504D-9EEF-8A629CA19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482" y="3873531"/>
            <a:ext cx="1538280" cy="13664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E726AC-C9B1-A24B-8769-BD285AFB2946}"/>
              </a:ext>
            </a:extLst>
          </p:cNvPr>
          <p:cNvSpPr txBox="1"/>
          <p:nvPr/>
        </p:nvSpPr>
        <p:spPr>
          <a:xfrm>
            <a:off x="932096" y="5289360"/>
            <a:ext cx="213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SW Lab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0F126-CEDD-0A42-A669-6B9DABAE1A5D}"/>
              </a:ext>
            </a:extLst>
          </p:cNvPr>
          <p:cNvSpPr txBox="1"/>
          <p:nvPr/>
        </p:nvSpPr>
        <p:spPr>
          <a:xfrm>
            <a:off x="7937056" y="5338006"/>
            <a:ext cx="213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SW Lab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4019AF-75EF-1E49-ABA7-1995C05861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402" y="2634086"/>
            <a:ext cx="1461070" cy="990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90669-8533-6248-BFDA-2E5EA3E14964}"/>
              </a:ext>
            </a:extLst>
          </p:cNvPr>
          <p:cNvCxnSpPr>
            <a:stCxn id="26" idx="1"/>
          </p:cNvCxnSpPr>
          <p:nvPr/>
        </p:nvCxnSpPr>
        <p:spPr>
          <a:xfrm flipH="1">
            <a:off x="5110690" y="3129137"/>
            <a:ext cx="26771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19CAA7-831E-8B4E-A71B-9456DCD09257}"/>
              </a:ext>
            </a:extLst>
          </p:cNvPr>
          <p:cNvCxnSpPr>
            <a:stCxn id="26" idx="3"/>
          </p:cNvCxnSpPr>
          <p:nvPr/>
        </p:nvCxnSpPr>
        <p:spPr>
          <a:xfrm>
            <a:off x="6839472" y="3129137"/>
            <a:ext cx="40922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6AF879-9795-6E43-A34F-7464FBCEB0FA}"/>
              </a:ext>
            </a:extLst>
          </p:cNvPr>
          <p:cNvSpPr txBox="1"/>
          <p:nvPr/>
        </p:nvSpPr>
        <p:spPr>
          <a:xfrm>
            <a:off x="5304592" y="3517843"/>
            <a:ext cx="151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Router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FAA0C-3FFF-554B-9082-3B4CF737FAFF}"/>
              </a:ext>
            </a:extLst>
          </p:cNvPr>
          <p:cNvSpPr txBox="1"/>
          <p:nvPr/>
        </p:nvSpPr>
        <p:spPr>
          <a:xfrm>
            <a:off x="4235454" y="5881812"/>
            <a:ext cx="280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CSE Network</a:t>
            </a:r>
          </a:p>
        </p:txBody>
      </p:sp>
    </p:spTree>
    <p:extLst>
      <p:ext uri="{BB962C8B-B14F-4D97-AF65-F5344CB8AC3E}">
        <p14:creationId xmlns:p14="http://schemas.microsoft.com/office/powerpoint/2010/main" val="260669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605ACDCA-ABF7-9141-8628-AF3B880175AC}"/>
              </a:ext>
            </a:extLst>
          </p:cNvPr>
          <p:cNvSpPr/>
          <p:nvPr/>
        </p:nvSpPr>
        <p:spPr>
          <a:xfrm>
            <a:off x="6722764" y="1881818"/>
            <a:ext cx="5469236" cy="4741483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569699B1-CE6B-5348-9A40-58C726D96C1A}"/>
              </a:ext>
            </a:extLst>
          </p:cNvPr>
          <p:cNvSpPr/>
          <p:nvPr/>
        </p:nvSpPr>
        <p:spPr>
          <a:xfrm>
            <a:off x="-82589" y="1745779"/>
            <a:ext cx="5302982" cy="474148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6A8A9-45A8-774E-A9E8-74F6C922D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Internet is organized in a hierarchical fashion.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BC6A5-4FCB-7F49-A374-9E6B9869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 – Basic Principles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E726AC-C9B1-A24B-8769-BD285AFB2946}"/>
              </a:ext>
            </a:extLst>
          </p:cNvPr>
          <p:cNvSpPr txBox="1"/>
          <p:nvPr/>
        </p:nvSpPr>
        <p:spPr>
          <a:xfrm>
            <a:off x="932095" y="5289360"/>
            <a:ext cx="280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CSE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0F126-CEDD-0A42-A669-6B9DABAE1A5D}"/>
              </a:ext>
            </a:extLst>
          </p:cNvPr>
          <p:cNvSpPr txBox="1"/>
          <p:nvPr/>
        </p:nvSpPr>
        <p:spPr>
          <a:xfrm>
            <a:off x="7937056" y="5338006"/>
            <a:ext cx="278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EEE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4019AF-75EF-1E49-ABA7-1995C0586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402" y="2617599"/>
            <a:ext cx="1461070" cy="990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90669-8533-6248-BFDA-2E5EA3E14964}"/>
              </a:ext>
            </a:extLst>
          </p:cNvPr>
          <p:cNvCxnSpPr>
            <a:stCxn id="26" idx="1"/>
          </p:cNvCxnSpPr>
          <p:nvPr/>
        </p:nvCxnSpPr>
        <p:spPr>
          <a:xfrm flipH="1">
            <a:off x="5110690" y="3112650"/>
            <a:ext cx="26771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19CAA7-831E-8B4E-A71B-9456DCD09257}"/>
              </a:ext>
            </a:extLst>
          </p:cNvPr>
          <p:cNvCxnSpPr>
            <a:stCxn id="26" idx="3"/>
          </p:cNvCxnSpPr>
          <p:nvPr/>
        </p:nvCxnSpPr>
        <p:spPr>
          <a:xfrm>
            <a:off x="6839472" y="3112650"/>
            <a:ext cx="40922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F9DB31BF-EEFE-D746-A356-A71E15D99502}"/>
              </a:ext>
            </a:extLst>
          </p:cNvPr>
          <p:cNvSpPr/>
          <p:nvPr/>
        </p:nvSpPr>
        <p:spPr>
          <a:xfrm>
            <a:off x="574695" y="2474566"/>
            <a:ext cx="2072800" cy="1648547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SW Lab 1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71DD6896-4849-3D4F-A273-5538B9568376}"/>
              </a:ext>
            </a:extLst>
          </p:cNvPr>
          <p:cNvSpPr/>
          <p:nvPr/>
        </p:nvSpPr>
        <p:spPr>
          <a:xfrm>
            <a:off x="2647495" y="3607701"/>
            <a:ext cx="2028453" cy="1429323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SW Lab 2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6AC05FA-2238-BB40-9072-D439A5863720}"/>
              </a:ext>
            </a:extLst>
          </p:cNvPr>
          <p:cNvSpPr/>
          <p:nvPr/>
        </p:nvSpPr>
        <p:spPr>
          <a:xfrm>
            <a:off x="7365406" y="2721363"/>
            <a:ext cx="2072800" cy="1648547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EE Lab 1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2FF6CC3-6323-0648-B0F5-A34B359F52DA}"/>
              </a:ext>
            </a:extLst>
          </p:cNvPr>
          <p:cNvSpPr/>
          <p:nvPr/>
        </p:nvSpPr>
        <p:spPr>
          <a:xfrm>
            <a:off x="9438206" y="3854498"/>
            <a:ext cx="2028453" cy="1429323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EE Lab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57653D-C73F-B442-BB4E-D58AF5041F4E}"/>
              </a:ext>
            </a:extLst>
          </p:cNvPr>
          <p:cNvSpPr txBox="1"/>
          <p:nvPr/>
        </p:nvSpPr>
        <p:spPr>
          <a:xfrm>
            <a:off x="4236519" y="6067254"/>
            <a:ext cx="3415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IITKGP Network</a:t>
            </a:r>
          </a:p>
        </p:txBody>
      </p:sp>
    </p:spTree>
    <p:extLst>
      <p:ext uri="{BB962C8B-B14F-4D97-AF65-F5344CB8AC3E}">
        <p14:creationId xmlns:p14="http://schemas.microsoft.com/office/powerpoint/2010/main" val="116568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605ACDCA-ABF7-9141-8628-AF3B880175AC}"/>
              </a:ext>
            </a:extLst>
          </p:cNvPr>
          <p:cNvSpPr/>
          <p:nvPr/>
        </p:nvSpPr>
        <p:spPr>
          <a:xfrm>
            <a:off x="6722764" y="1881818"/>
            <a:ext cx="5469236" cy="474148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569699B1-CE6B-5348-9A40-58C726D96C1A}"/>
              </a:ext>
            </a:extLst>
          </p:cNvPr>
          <p:cNvSpPr/>
          <p:nvPr/>
        </p:nvSpPr>
        <p:spPr>
          <a:xfrm>
            <a:off x="-82589" y="1745779"/>
            <a:ext cx="5302982" cy="4741483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6A8A9-45A8-774E-A9E8-74F6C922D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Internet is organized in a hierarchical fashion.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BC6A5-4FCB-7F49-A374-9E6B9869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 – Basic Principles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E726AC-C9B1-A24B-8769-BD285AFB2946}"/>
              </a:ext>
            </a:extLst>
          </p:cNvPr>
          <p:cNvSpPr txBox="1"/>
          <p:nvPr/>
        </p:nvSpPr>
        <p:spPr>
          <a:xfrm>
            <a:off x="932095" y="5289360"/>
            <a:ext cx="344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IITKGP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0F126-CEDD-0A42-A669-6B9DABAE1A5D}"/>
              </a:ext>
            </a:extLst>
          </p:cNvPr>
          <p:cNvSpPr txBox="1"/>
          <p:nvPr/>
        </p:nvSpPr>
        <p:spPr>
          <a:xfrm>
            <a:off x="7937055" y="5338006"/>
            <a:ext cx="318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IITBBS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4019AF-75EF-1E49-ABA7-1995C0586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402" y="2617599"/>
            <a:ext cx="1461070" cy="990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90669-8533-6248-BFDA-2E5EA3E14964}"/>
              </a:ext>
            </a:extLst>
          </p:cNvPr>
          <p:cNvCxnSpPr>
            <a:stCxn id="26" idx="1"/>
          </p:cNvCxnSpPr>
          <p:nvPr/>
        </p:nvCxnSpPr>
        <p:spPr>
          <a:xfrm flipH="1">
            <a:off x="5110690" y="3112650"/>
            <a:ext cx="26771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19CAA7-831E-8B4E-A71B-9456DCD09257}"/>
              </a:ext>
            </a:extLst>
          </p:cNvPr>
          <p:cNvCxnSpPr>
            <a:stCxn id="26" idx="3"/>
          </p:cNvCxnSpPr>
          <p:nvPr/>
        </p:nvCxnSpPr>
        <p:spPr>
          <a:xfrm>
            <a:off x="6839472" y="3112650"/>
            <a:ext cx="40922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F9DB31BF-EEFE-D746-A356-A71E15D99502}"/>
              </a:ext>
            </a:extLst>
          </p:cNvPr>
          <p:cNvSpPr/>
          <p:nvPr/>
        </p:nvSpPr>
        <p:spPr>
          <a:xfrm>
            <a:off x="574695" y="2474566"/>
            <a:ext cx="2072800" cy="1648547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EEE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71DD6896-4849-3D4F-A273-5538B9568376}"/>
              </a:ext>
            </a:extLst>
          </p:cNvPr>
          <p:cNvSpPr/>
          <p:nvPr/>
        </p:nvSpPr>
        <p:spPr>
          <a:xfrm>
            <a:off x="2647495" y="3607701"/>
            <a:ext cx="2028453" cy="142932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CSE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6AC05FA-2238-BB40-9072-D439A5863720}"/>
              </a:ext>
            </a:extLst>
          </p:cNvPr>
          <p:cNvSpPr/>
          <p:nvPr/>
        </p:nvSpPr>
        <p:spPr>
          <a:xfrm>
            <a:off x="7365406" y="2721363"/>
            <a:ext cx="2072800" cy="1648547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EEE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2FF6CC3-6323-0648-B0F5-A34B359F52DA}"/>
              </a:ext>
            </a:extLst>
          </p:cNvPr>
          <p:cNvSpPr/>
          <p:nvPr/>
        </p:nvSpPr>
        <p:spPr>
          <a:xfrm>
            <a:off x="9438206" y="3854498"/>
            <a:ext cx="2028453" cy="142932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566F1-CE29-2B43-9548-21AA0A0E618C}"/>
              </a:ext>
            </a:extLst>
          </p:cNvPr>
          <p:cNvSpPr txBox="1"/>
          <p:nvPr/>
        </p:nvSpPr>
        <p:spPr>
          <a:xfrm>
            <a:off x="4440067" y="6103138"/>
            <a:ext cx="33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ERNET Network</a:t>
            </a:r>
          </a:p>
        </p:txBody>
      </p:sp>
    </p:spTree>
    <p:extLst>
      <p:ext uri="{BB962C8B-B14F-4D97-AF65-F5344CB8AC3E}">
        <p14:creationId xmlns:p14="http://schemas.microsoft.com/office/powerpoint/2010/main" val="71836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605ACDCA-ABF7-9141-8628-AF3B880175AC}"/>
              </a:ext>
            </a:extLst>
          </p:cNvPr>
          <p:cNvSpPr/>
          <p:nvPr/>
        </p:nvSpPr>
        <p:spPr>
          <a:xfrm>
            <a:off x="6722764" y="1881818"/>
            <a:ext cx="5469236" cy="474148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569699B1-CE6B-5348-9A40-58C726D96C1A}"/>
              </a:ext>
            </a:extLst>
          </p:cNvPr>
          <p:cNvSpPr/>
          <p:nvPr/>
        </p:nvSpPr>
        <p:spPr>
          <a:xfrm>
            <a:off x="-82589" y="1745779"/>
            <a:ext cx="5302982" cy="4741483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6A8A9-45A8-774E-A9E8-74F6C922D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Internet is organized in a hierarchical fashion.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BC6A5-4FCB-7F49-A374-9E6B9869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 – Basic Principles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0F126-CEDD-0A42-A669-6B9DABAE1A5D}"/>
              </a:ext>
            </a:extLst>
          </p:cNvPr>
          <p:cNvSpPr txBox="1"/>
          <p:nvPr/>
        </p:nvSpPr>
        <p:spPr>
          <a:xfrm>
            <a:off x="7937055" y="5338006"/>
            <a:ext cx="318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BSNL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4019AF-75EF-1E49-ABA7-1995C05861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402" y="2617599"/>
            <a:ext cx="1461070" cy="990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90669-8533-6248-BFDA-2E5EA3E14964}"/>
              </a:ext>
            </a:extLst>
          </p:cNvPr>
          <p:cNvCxnSpPr>
            <a:stCxn id="26" idx="1"/>
          </p:cNvCxnSpPr>
          <p:nvPr/>
        </p:nvCxnSpPr>
        <p:spPr>
          <a:xfrm flipH="1">
            <a:off x="5110690" y="3112650"/>
            <a:ext cx="26771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19CAA7-831E-8B4E-A71B-9456DCD09257}"/>
              </a:ext>
            </a:extLst>
          </p:cNvPr>
          <p:cNvCxnSpPr>
            <a:stCxn id="26" idx="3"/>
          </p:cNvCxnSpPr>
          <p:nvPr/>
        </p:nvCxnSpPr>
        <p:spPr>
          <a:xfrm>
            <a:off x="6839472" y="3112650"/>
            <a:ext cx="40922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F9DB31BF-EEFE-D746-A356-A71E15D99502}"/>
              </a:ext>
            </a:extLst>
          </p:cNvPr>
          <p:cNvSpPr/>
          <p:nvPr/>
        </p:nvSpPr>
        <p:spPr>
          <a:xfrm>
            <a:off x="574695" y="2474566"/>
            <a:ext cx="2072800" cy="1648547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IITKGP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71DD6896-4849-3D4F-A273-5538B9568376}"/>
              </a:ext>
            </a:extLst>
          </p:cNvPr>
          <p:cNvSpPr/>
          <p:nvPr/>
        </p:nvSpPr>
        <p:spPr>
          <a:xfrm>
            <a:off x="2647495" y="3607701"/>
            <a:ext cx="2028453" cy="142932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IITBBS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6AC05FA-2238-BB40-9072-D439A5863720}"/>
              </a:ext>
            </a:extLst>
          </p:cNvPr>
          <p:cNvSpPr/>
          <p:nvPr/>
        </p:nvSpPr>
        <p:spPr>
          <a:xfrm>
            <a:off x="7365406" y="2721363"/>
            <a:ext cx="2072800" cy="1648547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BSNL Public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2FF6CC3-6323-0648-B0F5-A34B359F52DA}"/>
              </a:ext>
            </a:extLst>
          </p:cNvPr>
          <p:cNvSpPr/>
          <p:nvPr/>
        </p:nvSpPr>
        <p:spPr>
          <a:xfrm>
            <a:off x="9438206" y="3854498"/>
            <a:ext cx="2588004" cy="142932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BSNL Corporate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566F1-CE29-2B43-9548-21AA0A0E618C}"/>
              </a:ext>
            </a:extLst>
          </p:cNvPr>
          <p:cNvSpPr txBox="1"/>
          <p:nvPr/>
        </p:nvSpPr>
        <p:spPr>
          <a:xfrm>
            <a:off x="3930629" y="6118818"/>
            <a:ext cx="447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Bharti Airtel  Network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F9319-E521-0747-803E-9AB112990793}"/>
              </a:ext>
            </a:extLst>
          </p:cNvPr>
          <p:cNvSpPr txBox="1"/>
          <p:nvPr/>
        </p:nvSpPr>
        <p:spPr>
          <a:xfrm>
            <a:off x="1279669" y="4855889"/>
            <a:ext cx="2808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ERNET Network</a:t>
            </a:r>
          </a:p>
        </p:txBody>
      </p:sp>
    </p:spTree>
    <p:extLst>
      <p:ext uri="{BB962C8B-B14F-4D97-AF65-F5344CB8AC3E}">
        <p14:creationId xmlns:p14="http://schemas.microsoft.com/office/powerpoint/2010/main" val="416655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09" y="1058141"/>
            <a:ext cx="6453920" cy="5472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561" y="1570008"/>
            <a:ext cx="58314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Autonomous Systems (AS) </a:t>
            </a:r>
            <a:r>
              <a:rPr lang="mr-IN" sz="2800" b="1" dirty="0">
                <a:solidFill>
                  <a:srgbClr val="FF0000"/>
                </a:solidFill>
              </a:rPr>
              <a:t>–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A set of LANs for an administrative domain, identified by a unique AS number, and the routing policies are controlled by a single administrator. 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Local Area Network (LAN) – </a:t>
            </a:r>
            <a:r>
              <a:rPr lang="en-US" sz="2800" b="1" dirty="0"/>
              <a:t>A set of devices with a common layer 3 gateway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5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8068</TotalTime>
  <Words>1430</Words>
  <Application>Microsoft Macintosh PowerPoint</Application>
  <PresentationFormat>Widescreen</PresentationFormat>
  <Paragraphs>454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Narrow</vt:lpstr>
      <vt:lpstr>Arial Rounded MT Bold</vt:lpstr>
      <vt:lpstr>Calibri</vt:lpstr>
      <vt:lpstr>Mangal</vt:lpstr>
      <vt:lpstr>Office Theme</vt:lpstr>
      <vt:lpstr>CS 31006: Computer Networks – Moving From End-to-End To Per Hop</vt:lpstr>
      <vt:lpstr>What We Have Learnt So Far …</vt:lpstr>
      <vt:lpstr>What We Have Learnt So Far …</vt:lpstr>
      <vt:lpstr>Network (Internet) Layer Services</vt:lpstr>
      <vt:lpstr>Internet Architecture – Basic Principles</vt:lpstr>
      <vt:lpstr>Internet Architecture – Basic Principles</vt:lpstr>
      <vt:lpstr>Internet Architecture – Basic Principles</vt:lpstr>
      <vt:lpstr>Internet Architecture – Basic Principles</vt:lpstr>
      <vt:lpstr>Internet Architecture</vt:lpstr>
      <vt:lpstr>Autonomous System Graph for India</vt:lpstr>
      <vt:lpstr>Internet Architecture</vt:lpstr>
      <vt:lpstr>Peering between ISPs</vt:lpstr>
      <vt:lpstr>Communication between Two Nodes over ISPs</vt:lpstr>
      <vt:lpstr>IP Addressing – Basic Principles</vt:lpstr>
      <vt:lpstr>IP Addressing – Basic Principles</vt:lpstr>
      <vt:lpstr>IP Addressing</vt:lpstr>
      <vt:lpstr>Classful Addressing</vt:lpstr>
      <vt:lpstr>Network Address and Broadcast Address</vt:lpstr>
      <vt:lpstr>Subnetting and Supernetting – Classless Inter-domain Routing (CIDR)</vt:lpstr>
      <vt:lpstr>Divide a Network into Subnets</vt:lpstr>
      <vt:lpstr>CIDR – Addressing Format</vt:lpstr>
      <vt:lpstr>CIDR - Manual IP Setting in the OS</vt:lpstr>
      <vt:lpstr>Divide a Network into Subnets</vt:lpstr>
      <vt:lpstr>All Zero and All One Subnets</vt:lpstr>
      <vt:lpstr>CIDR Example</vt:lpstr>
      <vt:lpstr>CIDR Example</vt:lpstr>
      <vt:lpstr>CIDR Example</vt:lpstr>
      <vt:lpstr>CIDR Example</vt:lpstr>
      <vt:lpstr>CIDR Example</vt:lpstr>
      <vt:lpstr>CIDR Example</vt:lpstr>
      <vt:lpstr>CIDR Example</vt:lpstr>
      <vt:lpstr>CIDR Example</vt:lpstr>
      <vt:lpstr>CIDR – Routing Table Construction</vt:lpstr>
      <vt:lpstr>CIDR – Routing Table Construction</vt:lpstr>
      <vt:lpstr>CIDR – Routing Table Construction</vt:lpstr>
      <vt:lpstr>CIDR – Problem of Multihoming</vt:lpstr>
      <vt:lpstr>CIDR – Longest Prefix Match</vt:lpstr>
      <vt:lpstr>CIDR – Longest Prefix Match</vt:lpstr>
      <vt:lpstr>Next, we’ll look how to construct the routing table for the Internet 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266</cp:revision>
  <dcterms:created xsi:type="dcterms:W3CDTF">2017-09-14T08:48:41Z</dcterms:created>
  <dcterms:modified xsi:type="dcterms:W3CDTF">2020-03-16T04:33:56Z</dcterms:modified>
</cp:coreProperties>
</file>